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7" r:id="rId5"/>
    <p:sldId id="461" r:id="rId6"/>
    <p:sldId id="462" r:id="rId7"/>
    <p:sldId id="436" r:id="rId8"/>
    <p:sldId id="302" r:id="rId9"/>
    <p:sldId id="30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Rickman" initials="DR" lastIdx="1" clrIdx="0">
    <p:extLst>
      <p:ext uri="{19B8F6BF-5375-455C-9EA6-DF929625EA0E}">
        <p15:presenceInfo xmlns:p15="http://schemas.microsoft.com/office/powerpoint/2012/main" userId="Dana Rick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148"/>
    <a:srgbClr val="D70E2B"/>
    <a:srgbClr val="CECA22"/>
    <a:srgbClr val="D70002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8" autoAdjust="0"/>
    <p:restoredTop sz="72491" autoAdjust="0"/>
  </p:normalViewPr>
  <p:slideViewPr>
    <p:cSldViewPr>
      <p:cViewPr varScale="1">
        <p:scale>
          <a:sx n="79" d="100"/>
          <a:sy n="79" d="100"/>
        </p:scale>
        <p:origin x="26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nology\data\Econ%20of%20Ed%20Slides\2019%20Slides\Raw%20data%20update%20files\Master%20Workbook_06.03.2018_2018%20Grad%20R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nology\data\Econ%20of%20Ed%20Slides\2019%20Slides\Raw%20data%20update%20files\Master%20Workbook_06.03.2018_2018%20Grad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50541624508412E-2"/>
          <c:y val="0"/>
          <c:w val="0.92339764083543063"/>
          <c:h val="0.63448289358567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'Region 12'!$AR$4</c:f>
              <c:strCache>
                <c:ptCount val="1"/>
                <c:pt idx="0">
                  <c:v>% Low-Income (GA 62%)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12'!$AQ$5:$AQ$14</c:f>
              <c:strCache>
                <c:ptCount val="10"/>
                <c:pt idx="0">
                  <c:v>McIntosh</c:v>
                </c:pt>
                <c:pt idx="1">
                  <c:v>Screven</c:v>
                </c:pt>
                <c:pt idx="2">
                  <c:v>Long</c:v>
                </c:pt>
                <c:pt idx="3">
                  <c:v>Liberty</c:v>
                </c:pt>
                <c:pt idx="4">
                  <c:v>Bulloch</c:v>
                </c:pt>
                <c:pt idx="5">
                  <c:v>Glynn</c:v>
                </c:pt>
                <c:pt idx="6">
                  <c:v>Chatham</c:v>
                </c:pt>
                <c:pt idx="7">
                  <c:v>Camden</c:v>
                </c:pt>
                <c:pt idx="8">
                  <c:v>Effingham</c:v>
                </c:pt>
                <c:pt idx="9">
                  <c:v>Bryan</c:v>
                </c:pt>
              </c:strCache>
            </c:strRef>
          </c:cat>
          <c:val>
            <c:numRef>
              <c:f>'Region 12'!$AR$5:$AR$14</c:f>
              <c:numCache>
                <c:formatCode>0</c:formatCode>
                <c:ptCount val="10"/>
                <c:pt idx="0">
                  <c:v>86</c:v>
                </c:pt>
                <c:pt idx="1">
                  <c:v>79</c:v>
                </c:pt>
                <c:pt idx="2">
                  <c:v>74</c:v>
                </c:pt>
                <c:pt idx="3">
                  <c:v>67</c:v>
                </c:pt>
                <c:pt idx="4">
                  <c:v>61</c:v>
                </c:pt>
                <c:pt idx="5">
                  <c:v>59</c:v>
                </c:pt>
                <c:pt idx="6">
                  <c:v>55</c:v>
                </c:pt>
                <c:pt idx="7">
                  <c:v>50</c:v>
                </c:pt>
                <c:pt idx="8">
                  <c:v>39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6-49F3-B840-B936A85F29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2256896"/>
        <c:axId val="93340032"/>
      </c:barChart>
      <c:catAx>
        <c:axId val="9225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340032"/>
        <c:crosses val="autoZero"/>
        <c:auto val="1"/>
        <c:lblAlgn val="ctr"/>
        <c:lblOffset val="100"/>
        <c:noMultiLvlLbl val="0"/>
      </c:catAx>
      <c:valAx>
        <c:axId val="933400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2256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19091903398564E-2"/>
          <c:y val="0"/>
          <c:w val="0.92822058845401678"/>
          <c:h val="0.63069656734084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'Region 12'!$AR$4</c:f>
              <c:strCache>
                <c:ptCount val="1"/>
                <c:pt idx="0">
                  <c:v>% Low-Income (GA 62%)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12'!$AQ$5:$AQ$14</c:f>
              <c:strCache>
                <c:ptCount val="10"/>
                <c:pt idx="0">
                  <c:v>McIntosh</c:v>
                </c:pt>
                <c:pt idx="1">
                  <c:v>Screven</c:v>
                </c:pt>
                <c:pt idx="2">
                  <c:v>Long</c:v>
                </c:pt>
                <c:pt idx="3">
                  <c:v>Liberty</c:v>
                </c:pt>
                <c:pt idx="4">
                  <c:v>Bulloch</c:v>
                </c:pt>
                <c:pt idx="5">
                  <c:v>Glynn</c:v>
                </c:pt>
                <c:pt idx="6">
                  <c:v>Chatham</c:v>
                </c:pt>
                <c:pt idx="7">
                  <c:v>Camden</c:v>
                </c:pt>
                <c:pt idx="8">
                  <c:v>Effingham</c:v>
                </c:pt>
                <c:pt idx="9">
                  <c:v>Bryan</c:v>
                </c:pt>
              </c:strCache>
            </c:strRef>
          </c:cat>
          <c:val>
            <c:numRef>
              <c:f>'Region 12'!$AR$5:$AR$14</c:f>
              <c:numCache>
                <c:formatCode>0</c:formatCode>
                <c:ptCount val="10"/>
                <c:pt idx="0">
                  <c:v>86</c:v>
                </c:pt>
                <c:pt idx="1">
                  <c:v>79</c:v>
                </c:pt>
                <c:pt idx="2">
                  <c:v>74</c:v>
                </c:pt>
                <c:pt idx="3">
                  <c:v>67</c:v>
                </c:pt>
                <c:pt idx="4">
                  <c:v>61</c:v>
                </c:pt>
                <c:pt idx="5">
                  <c:v>59</c:v>
                </c:pt>
                <c:pt idx="6">
                  <c:v>55</c:v>
                </c:pt>
                <c:pt idx="7">
                  <c:v>50</c:v>
                </c:pt>
                <c:pt idx="8">
                  <c:v>39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F-41FD-A4BA-C890BAA4CDB9}"/>
            </c:ext>
          </c:extLst>
        </c:ser>
        <c:ser>
          <c:idx val="1"/>
          <c:order val="1"/>
          <c:tx>
            <c:strRef>
              <c:f>'Region 12'!$AS$4</c:f>
              <c:strCache>
                <c:ptCount val="1"/>
                <c:pt idx="0">
                  <c:v>% Proficient+ (GA 37%)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3.1746035713790242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4F-41FD-A4BA-C890BAA4CD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12'!$AQ$5:$AQ$14</c:f>
              <c:strCache>
                <c:ptCount val="10"/>
                <c:pt idx="0">
                  <c:v>McIntosh</c:v>
                </c:pt>
                <c:pt idx="1">
                  <c:v>Screven</c:v>
                </c:pt>
                <c:pt idx="2">
                  <c:v>Long</c:v>
                </c:pt>
                <c:pt idx="3">
                  <c:v>Liberty</c:v>
                </c:pt>
                <c:pt idx="4">
                  <c:v>Bulloch</c:v>
                </c:pt>
                <c:pt idx="5">
                  <c:v>Glynn</c:v>
                </c:pt>
                <c:pt idx="6">
                  <c:v>Chatham</c:v>
                </c:pt>
                <c:pt idx="7">
                  <c:v>Camden</c:v>
                </c:pt>
                <c:pt idx="8">
                  <c:v>Effingham</c:v>
                </c:pt>
                <c:pt idx="9">
                  <c:v>Bryan</c:v>
                </c:pt>
              </c:strCache>
            </c:strRef>
          </c:cat>
          <c:val>
            <c:numRef>
              <c:f>'Region 12'!$AS$5:$AS$14</c:f>
              <c:numCache>
                <c:formatCode>0</c:formatCode>
                <c:ptCount val="10"/>
                <c:pt idx="0">
                  <c:v>15.4</c:v>
                </c:pt>
                <c:pt idx="1">
                  <c:v>27.5</c:v>
                </c:pt>
                <c:pt idx="2">
                  <c:v>33.9</c:v>
                </c:pt>
                <c:pt idx="3">
                  <c:v>32.800000000000004</c:v>
                </c:pt>
                <c:pt idx="4">
                  <c:v>33.200000000000003</c:v>
                </c:pt>
                <c:pt idx="5">
                  <c:v>35</c:v>
                </c:pt>
                <c:pt idx="6">
                  <c:v>23.8</c:v>
                </c:pt>
                <c:pt idx="7">
                  <c:v>48.099999999999994</c:v>
                </c:pt>
                <c:pt idx="8">
                  <c:v>47.900000000000006</c:v>
                </c:pt>
                <c:pt idx="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4F-41FD-A4BA-C890BAA4CD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357568"/>
        <c:axId val="93359104"/>
      </c:barChart>
      <c:catAx>
        <c:axId val="9335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359104"/>
        <c:crosses val="autoZero"/>
        <c:auto val="1"/>
        <c:lblAlgn val="ctr"/>
        <c:lblOffset val="100"/>
        <c:noMultiLvlLbl val="0"/>
      </c:catAx>
      <c:valAx>
        <c:axId val="933591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3357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084500947944126E-2"/>
          <c:y val="0.86897003499562564"/>
          <c:w val="0.81900547669109824"/>
          <c:h val="8.380774278215223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965A8C-0CBD-4FFE-8FDF-9C69B86AB2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23999-CB1D-4053-8E89-172660BC9C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283D8-588E-4D1E-9D07-3418ABAF3A9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FE8D9-EB8A-4731-939C-6194ECDEA2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FF51B-F24C-4CB0-99EB-1469D8C355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6DEA5-8B35-4F3D-BFCB-6E56BB23A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606186-D2D3-4C1A-8ACE-FB3E238FAD37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2BED22-9416-48E6-A85C-8E37E8F2B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ED22-9416-48E6-A85C-8E37E8F2BA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71FE8-0850-43DF-824D-2706B897ED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56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71FE8-0850-43DF-824D-2706B897ED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40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D5F2B-3454-4BD5-A486-FC2EBF764977}" type="slidenum">
              <a:rPr lang="en-US"/>
              <a:pPr/>
              <a:t>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710" y="4344025"/>
            <a:ext cx="6103247" cy="4412730"/>
          </a:xfrm>
          <a:noFill/>
          <a:ln/>
        </p:spPr>
        <p:txBody>
          <a:bodyPr lIns="89807" tIns="44904" rIns="89807" bIns="44904"/>
          <a:lstStyle/>
          <a:p>
            <a:pPr eaLnBrk="1" hangingPunct="1">
              <a:buFontTx/>
              <a:buNone/>
            </a:pP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3373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ED22-9416-48E6-A85C-8E37E8F2BA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E98C-0B8F-4D15-9293-7130DEC7DBEC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C7B3-E4A9-4BCB-8041-60CD6551E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pe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E517E70-1DE7-4F8C-9884-305835F07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626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Percent Low-Income by School District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" y="6527800"/>
            <a:ext cx="8790709" cy="2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Source: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 The Governor’s Office of Student Achievement, State Report Cards, % Eligible for Free/ Reduced Meals 2018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69904D-4C7E-4D4F-BE59-862ECED2A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727004"/>
              </p:ext>
            </p:extLst>
          </p:nvPr>
        </p:nvGraphicFramePr>
        <p:xfrm>
          <a:off x="685800" y="1828800"/>
          <a:ext cx="76961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93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42947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Percent Low-Income and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Proficient + Distinguished 3</a:t>
            </a:r>
            <a:r>
              <a:rPr lang="en-US" sz="3100" b="1" baseline="30000" dirty="0">
                <a:solidFill>
                  <a:srgbClr val="002060"/>
                </a:solidFill>
              </a:rPr>
              <a:t>rd</a:t>
            </a:r>
            <a:r>
              <a:rPr lang="en-US" sz="3100" b="1" dirty="0">
                <a:solidFill>
                  <a:srgbClr val="002060"/>
                </a:solidFill>
              </a:rPr>
              <a:t> Grade English Language Arts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27800"/>
            <a:ext cx="8001000" cy="2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Source: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 The Governor’s Office of Student Achievement, State Report Cards. Georgia Milestones 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BCC1FB-6409-4782-80B0-CF25A2F51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538084"/>
              </p:ext>
            </p:extLst>
          </p:nvPr>
        </p:nvGraphicFramePr>
        <p:xfrm>
          <a:off x="550718" y="1828800"/>
          <a:ext cx="80009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20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5" t="39304" r="11810" b="41541"/>
          <a:stretch/>
        </p:blipFill>
        <p:spPr>
          <a:xfrm>
            <a:off x="4722878" y="2950127"/>
            <a:ext cx="2459149" cy="12034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46270" r="21366" b="45316"/>
          <a:stretch/>
        </p:blipFill>
        <p:spPr>
          <a:xfrm>
            <a:off x="2116135" y="3364908"/>
            <a:ext cx="4970465" cy="400643"/>
          </a:xfrm>
          <a:prstGeom prst="rect">
            <a:avLst/>
          </a:prstGeom>
        </p:spPr>
      </p:pic>
      <p:sp>
        <p:nvSpPr>
          <p:cNvPr id="26" name="Can 25"/>
          <p:cNvSpPr/>
          <p:nvPr/>
        </p:nvSpPr>
        <p:spPr>
          <a:xfrm rot="5400000">
            <a:off x="3860039" y="1934596"/>
            <a:ext cx="1456365" cy="5761547"/>
          </a:xfrm>
          <a:prstGeom prst="can">
            <a:avLst/>
          </a:prstGeom>
          <a:solidFill>
            <a:schemeClr val="bg1"/>
          </a:solidFill>
          <a:ln w="25400">
            <a:solidFill>
              <a:srgbClr val="C82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 rot="19188429">
            <a:off x="6830029" y="3635513"/>
            <a:ext cx="209383" cy="20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2" t="54893" r="50349"/>
          <a:stretch/>
        </p:blipFill>
        <p:spPr>
          <a:xfrm>
            <a:off x="3375019" y="4254348"/>
            <a:ext cx="1180654" cy="12079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54893" r="25847"/>
          <a:stretch/>
        </p:blipFill>
        <p:spPr>
          <a:xfrm>
            <a:off x="4585140" y="4243475"/>
            <a:ext cx="1187071" cy="12079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3" y="4254348"/>
            <a:ext cx="1201259" cy="12079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88" y="3723625"/>
            <a:ext cx="1194872" cy="1701597"/>
          </a:xfrm>
          <a:prstGeom prst="rect">
            <a:avLst/>
          </a:prstGeom>
        </p:spPr>
      </p:pic>
      <p:sp>
        <p:nvSpPr>
          <p:cNvPr id="63" name="Freeform 62"/>
          <p:cNvSpPr/>
          <p:nvPr/>
        </p:nvSpPr>
        <p:spPr>
          <a:xfrm>
            <a:off x="4356627" y="1655008"/>
            <a:ext cx="158440" cy="303636"/>
          </a:xfrm>
          <a:custGeom>
            <a:avLst/>
            <a:gdLst>
              <a:gd name="connsiteX0" fmla="*/ 0 w 211253"/>
              <a:gd name="connsiteY0" fmla="*/ 0 h 404848"/>
              <a:gd name="connsiteX1" fmla="*/ 111682 w 211253"/>
              <a:gd name="connsiteY1" fmla="*/ 139603 h 404848"/>
              <a:gd name="connsiteX2" fmla="*/ 97722 w 211253"/>
              <a:gd name="connsiteY2" fmla="*/ 181484 h 404848"/>
              <a:gd name="connsiteX3" fmla="*/ 90742 w 211253"/>
              <a:gd name="connsiteY3" fmla="*/ 202424 h 404848"/>
              <a:gd name="connsiteX4" fmla="*/ 111682 w 211253"/>
              <a:gd name="connsiteY4" fmla="*/ 216384 h 404848"/>
              <a:gd name="connsiteX5" fmla="*/ 132623 w 211253"/>
              <a:gd name="connsiteY5" fmla="*/ 223364 h 404848"/>
              <a:gd name="connsiteX6" fmla="*/ 146583 w 211253"/>
              <a:gd name="connsiteY6" fmla="*/ 237325 h 404848"/>
              <a:gd name="connsiteX7" fmla="*/ 153563 w 211253"/>
              <a:gd name="connsiteY7" fmla="*/ 258265 h 404848"/>
              <a:gd name="connsiteX8" fmla="*/ 153563 w 211253"/>
              <a:gd name="connsiteY8" fmla="*/ 342027 h 404848"/>
              <a:gd name="connsiteX9" fmla="*/ 174503 w 211253"/>
              <a:gd name="connsiteY9" fmla="*/ 349007 h 404848"/>
              <a:gd name="connsiteX10" fmla="*/ 188464 w 211253"/>
              <a:gd name="connsiteY10" fmla="*/ 362968 h 404848"/>
              <a:gd name="connsiteX11" fmla="*/ 209404 w 211253"/>
              <a:gd name="connsiteY11" fmla="*/ 376928 h 404848"/>
              <a:gd name="connsiteX12" fmla="*/ 209404 w 211253"/>
              <a:gd name="connsiteY12" fmla="*/ 404848 h 40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253" h="404848">
                <a:moveTo>
                  <a:pt x="0" y="0"/>
                </a:moveTo>
                <a:cubicBezTo>
                  <a:pt x="37227" y="46534"/>
                  <a:pt x="83429" y="87133"/>
                  <a:pt x="111682" y="139603"/>
                </a:cubicBezTo>
                <a:cubicBezTo>
                  <a:pt x="118659" y="152560"/>
                  <a:pt x="102375" y="167524"/>
                  <a:pt x="97722" y="181484"/>
                </a:cubicBezTo>
                <a:lnTo>
                  <a:pt x="90742" y="202424"/>
                </a:lnTo>
                <a:cubicBezTo>
                  <a:pt x="97722" y="207077"/>
                  <a:pt x="104179" y="212632"/>
                  <a:pt x="111682" y="216384"/>
                </a:cubicBezTo>
                <a:cubicBezTo>
                  <a:pt x="118263" y="219674"/>
                  <a:pt x="126314" y="219578"/>
                  <a:pt x="132623" y="223364"/>
                </a:cubicBezTo>
                <a:cubicBezTo>
                  <a:pt x="138266" y="226750"/>
                  <a:pt x="141930" y="232671"/>
                  <a:pt x="146583" y="237325"/>
                </a:cubicBezTo>
                <a:cubicBezTo>
                  <a:pt x="148910" y="244305"/>
                  <a:pt x="153563" y="250907"/>
                  <a:pt x="153563" y="258265"/>
                </a:cubicBezTo>
                <a:cubicBezTo>
                  <a:pt x="153563" y="315611"/>
                  <a:pt x="106706" y="224882"/>
                  <a:pt x="153563" y="342027"/>
                </a:cubicBezTo>
                <a:cubicBezTo>
                  <a:pt x="156295" y="348858"/>
                  <a:pt x="167523" y="346680"/>
                  <a:pt x="174503" y="349007"/>
                </a:cubicBezTo>
                <a:cubicBezTo>
                  <a:pt x="179157" y="353661"/>
                  <a:pt x="183325" y="358857"/>
                  <a:pt x="188464" y="362968"/>
                </a:cubicBezTo>
                <a:cubicBezTo>
                  <a:pt x="195015" y="368209"/>
                  <a:pt x="205652" y="369425"/>
                  <a:pt x="209404" y="376928"/>
                </a:cubicBezTo>
                <a:cubicBezTo>
                  <a:pt x="213566" y="385252"/>
                  <a:pt x="209404" y="395541"/>
                  <a:pt x="209404" y="404848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an 19"/>
          <p:cNvSpPr/>
          <p:nvPr/>
        </p:nvSpPr>
        <p:spPr>
          <a:xfrm rot="5400000">
            <a:off x="3843780" y="-602580"/>
            <a:ext cx="1456370" cy="5761547"/>
          </a:xfrm>
          <a:prstGeom prst="can">
            <a:avLst/>
          </a:prstGeom>
          <a:solidFill>
            <a:schemeClr val="bg1"/>
          </a:solidFill>
          <a:ln w="25400">
            <a:solidFill>
              <a:srgbClr val="C82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r="50347" b="53972"/>
          <a:stretch/>
        </p:blipFill>
        <p:spPr>
          <a:xfrm>
            <a:off x="3388019" y="1634378"/>
            <a:ext cx="1227216" cy="12812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r="25847" b="53972"/>
          <a:stretch/>
        </p:blipFill>
        <p:spPr>
          <a:xfrm>
            <a:off x="4636938" y="1642397"/>
            <a:ext cx="1233886" cy="1281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8" b="53972"/>
          <a:stretch/>
        </p:blipFill>
        <p:spPr>
          <a:xfrm>
            <a:off x="2106711" y="1636457"/>
            <a:ext cx="1273162" cy="1281249"/>
          </a:xfrm>
          <a:prstGeom prst="octagon">
            <a:avLst>
              <a:gd name="adj" fmla="val 32956"/>
            </a:avLst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53" y="1702354"/>
            <a:ext cx="1256341" cy="1765321"/>
          </a:xfrm>
          <a:prstGeom prst="rect">
            <a:avLst/>
          </a:prstGeom>
        </p:spPr>
      </p:pic>
      <p:sp>
        <p:nvSpPr>
          <p:cNvPr id="61" name="Freeform 60"/>
          <p:cNvSpPr/>
          <p:nvPr/>
        </p:nvSpPr>
        <p:spPr>
          <a:xfrm>
            <a:off x="3203890" y="2627823"/>
            <a:ext cx="298502" cy="303637"/>
          </a:xfrm>
          <a:custGeom>
            <a:avLst/>
            <a:gdLst>
              <a:gd name="connsiteX0" fmla="*/ 0 w 398002"/>
              <a:gd name="connsiteY0" fmla="*/ 404849 h 404849"/>
              <a:gd name="connsiteX1" fmla="*/ 6981 w 398002"/>
              <a:gd name="connsiteY1" fmla="*/ 293166 h 404849"/>
              <a:gd name="connsiteX2" fmla="*/ 69802 w 398002"/>
              <a:gd name="connsiteY2" fmla="*/ 258265 h 404849"/>
              <a:gd name="connsiteX3" fmla="*/ 286187 w 398002"/>
              <a:gd name="connsiteY3" fmla="*/ 237325 h 404849"/>
              <a:gd name="connsiteX4" fmla="*/ 307127 w 398002"/>
              <a:gd name="connsiteY4" fmla="*/ 223365 h 404849"/>
              <a:gd name="connsiteX5" fmla="*/ 314107 w 398002"/>
              <a:gd name="connsiteY5" fmla="*/ 202424 h 404849"/>
              <a:gd name="connsiteX6" fmla="*/ 293167 w 398002"/>
              <a:gd name="connsiteY6" fmla="*/ 69801 h 404849"/>
              <a:gd name="connsiteX7" fmla="*/ 321087 w 398002"/>
              <a:gd name="connsiteY7" fmla="*/ 55841 h 404849"/>
              <a:gd name="connsiteX8" fmla="*/ 390889 w 398002"/>
              <a:gd name="connsiteY8" fmla="*/ 48861 h 404849"/>
              <a:gd name="connsiteX9" fmla="*/ 397869 w 398002"/>
              <a:gd name="connsiteY9" fmla="*/ 0 h 40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002" h="404849">
                <a:moveTo>
                  <a:pt x="0" y="404849"/>
                </a:moveTo>
                <a:cubicBezTo>
                  <a:pt x="2327" y="367621"/>
                  <a:pt x="-334" y="329742"/>
                  <a:pt x="6981" y="293166"/>
                </a:cubicBezTo>
                <a:cubicBezTo>
                  <a:pt x="13980" y="258173"/>
                  <a:pt x="43738" y="261989"/>
                  <a:pt x="69802" y="258265"/>
                </a:cubicBezTo>
                <a:cubicBezTo>
                  <a:pt x="141607" y="248007"/>
                  <a:pt x="213914" y="242884"/>
                  <a:pt x="286187" y="237325"/>
                </a:cubicBezTo>
                <a:cubicBezTo>
                  <a:pt x="293167" y="232672"/>
                  <a:pt x="301887" y="229916"/>
                  <a:pt x="307127" y="223365"/>
                </a:cubicBezTo>
                <a:cubicBezTo>
                  <a:pt x="311723" y="217619"/>
                  <a:pt x="314515" y="209771"/>
                  <a:pt x="314107" y="202424"/>
                </a:cubicBezTo>
                <a:cubicBezTo>
                  <a:pt x="310300" y="133898"/>
                  <a:pt x="305574" y="119433"/>
                  <a:pt x="293167" y="69801"/>
                </a:cubicBezTo>
                <a:cubicBezTo>
                  <a:pt x="302474" y="65148"/>
                  <a:pt x="310913" y="58021"/>
                  <a:pt x="321087" y="55841"/>
                </a:cubicBezTo>
                <a:cubicBezTo>
                  <a:pt x="343951" y="50942"/>
                  <a:pt x="369602" y="58537"/>
                  <a:pt x="390889" y="48861"/>
                </a:cubicBezTo>
                <a:cubicBezTo>
                  <a:pt x="399562" y="44919"/>
                  <a:pt x="397869" y="8160"/>
                  <a:pt x="397869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Freeform 61"/>
          <p:cNvSpPr/>
          <p:nvPr/>
        </p:nvSpPr>
        <p:spPr>
          <a:xfrm>
            <a:off x="4643504" y="2619408"/>
            <a:ext cx="188507" cy="306815"/>
          </a:xfrm>
          <a:custGeom>
            <a:avLst/>
            <a:gdLst>
              <a:gd name="connsiteX0" fmla="*/ 251342 w 251342"/>
              <a:gd name="connsiteY0" fmla="*/ 409086 h 409086"/>
              <a:gd name="connsiteX1" fmla="*/ 209461 w 251342"/>
              <a:gd name="connsiteY1" fmla="*/ 164781 h 409086"/>
              <a:gd name="connsiteX2" fmla="*/ 167580 w 251342"/>
              <a:gd name="connsiteY2" fmla="*/ 143841 h 409086"/>
              <a:gd name="connsiteX3" fmla="*/ 118719 w 251342"/>
              <a:gd name="connsiteY3" fmla="*/ 129880 h 409086"/>
              <a:gd name="connsiteX4" fmla="*/ 97779 w 251342"/>
              <a:gd name="connsiteY4" fmla="*/ 122900 h 409086"/>
              <a:gd name="connsiteX5" fmla="*/ 62878 w 251342"/>
              <a:gd name="connsiteY5" fmla="*/ 60079 h 409086"/>
              <a:gd name="connsiteX6" fmla="*/ 34957 w 251342"/>
              <a:gd name="connsiteY6" fmla="*/ 32158 h 409086"/>
              <a:gd name="connsiteX7" fmla="*/ 20997 w 251342"/>
              <a:gd name="connsiteY7" fmla="*/ 11218 h 409086"/>
              <a:gd name="connsiteX8" fmla="*/ 56 w 251342"/>
              <a:gd name="connsiteY8" fmla="*/ 11218 h 40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42" h="409086">
                <a:moveTo>
                  <a:pt x="251342" y="409086"/>
                </a:moveTo>
                <a:cubicBezTo>
                  <a:pt x="237382" y="327651"/>
                  <a:pt x="234341" y="243569"/>
                  <a:pt x="209461" y="164781"/>
                </a:cubicBezTo>
                <a:cubicBezTo>
                  <a:pt x="204761" y="149897"/>
                  <a:pt x="181843" y="150180"/>
                  <a:pt x="167580" y="143841"/>
                </a:cubicBezTo>
                <a:cubicBezTo>
                  <a:pt x="152509" y="137142"/>
                  <a:pt x="134260" y="134320"/>
                  <a:pt x="118719" y="129880"/>
                </a:cubicBezTo>
                <a:cubicBezTo>
                  <a:pt x="111645" y="127859"/>
                  <a:pt x="104759" y="125227"/>
                  <a:pt x="97779" y="122900"/>
                </a:cubicBezTo>
                <a:cubicBezTo>
                  <a:pt x="89001" y="96570"/>
                  <a:pt x="86877" y="84078"/>
                  <a:pt x="62878" y="60079"/>
                </a:cubicBezTo>
                <a:cubicBezTo>
                  <a:pt x="53571" y="50772"/>
                  <a:pt x="42258" y="43110"/>
                  <a:pt x="34957" y="32158"/>
                </a:cubicBezTo>
                <a:cubicBezTo>
                  <a:pt x="30304" y="25178"/>
                  <a:pt x="27548" y="16458"/>
                  <a:pt x="20997" y="11218"/>
                </a:cubicBezTo>
                <a:cubicBezTo>
                  <a:pt x="-2151" y="-7300"/>
                  <a:pt x="56" y="296"/>
                  <a:pt x="56" y="11218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Freeform 63"/>
          <p:cNvSpPr/>
          <p:nvPr/>
        </p:nvSpPr>
        <p:spPr>
          <a:xfrm>
            <a:off x="3087506" y="1624148"/>
            <a:ext cx="262398" cy="235580"/>
          </a:xfrm>
          <a:custGeom>
            <a:avLst/>
            <a:gdLst>
              <a:gd name="connsiteX0" fmla="*/ 42638 w 349864"/>
              <a:gd name="connsiteY0" fmla="*/ 0 h 314106"/>
              <a:gd name="connsiteX1" fmla="*/ 56599 w 349864"/>
              <a:gd name="connsiteY1" fmla="*/ 97722 h 314106"/>
              <a:gd name="connsiteX2" fmla="*/ 757 w 349864"/>
              <a:gd name="connsiteY2" fmla="*/ 146583 h 314106"/>
              <a:gd name="connsiteX3" fmla="*/ 21698 w 349864"/>
              <a:gd name="connsiteY3" fmla="*/ 139603 h 314106"/>
              <a:gd name="connsiteX4" fmla="*/ 56599 w 349864"/>
              <a:gd name="connsiteY4" fmla="*/ 132623 h 314106"/>
              <a:gd name="connsiteX5" fmla="*/ 140361 w 349864"/>
              <a:gd name="connsiteY5" fmla="*/ 139603 h 314106"/>
              <a:gd name="connsiteX6" fmla="*/ 182241 w 349864"/>
              <a:gd name="connsiteY6" fmla="*/ 153563 h 314106"/>
              <a:gd name="connsiteX7" fmla="*/ 203182 w 349864"/>
              <a:gd name="connsiteY7" fmla="*/ 216384 h 314106"/>
              <a:gd name="connsiteX8" fmla="*/ 210162 w 349864"/>
              <a:gd name="connsiteY8" fmla="*/ 237325 h 314106"/>
              <a:gd name="connsiteX9" fmla="*/ 217142 w 349864"/>
              <a:gd name="connsiteY9" fmla="*/ 265245 h 314106"/>
              <a:gd name="connsiteX10" fmla="*/ 266003 w 349864"/>
              <a:gd name="connsiteY10" fmla="*/ 265245 h 314106"/>
              <a:gd name="connsiteX11" fmla="*/ 300904 w 349864"/>
              <a:gd name="connsiteY11" fmla="*/ 314106 h 314106"/>
              <a:gd name="connsiteX12" fmla="*/ 349765 w 349864"/>
              <a:gd name="connsiteY12" fmla="*/ 293166 h 31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864" h="314106">
                <a:moveTo>
                  <a:pt x="42638" y="0"/>
                </a:moveTo>
                <a:cubicBezTo>
                  <a:pt x="47292" y="32574"/>
                  <a:pt x="65639" y="66083"/>
                  <a:pt x="56599" y="97722"/>
                </a:cubicBezTo>
                <a:cubicBezTo>
                  <a:pt x="49804" y="121504"/>
                  <a:pt x="16591" y="127582"/>
                  <a:pt x="757" y="146583"/>
                </a:cubicBezTo>
                <a:cubicBezTo>
                  <a:pt x="-3953" y="152235"/>
                  <a:pt x="14560" y="141387"/>
                  <a:pt x="21698" y="139603"/>
                </a:cubicBezTo>
                <a:cubicBezTo>
                  <a:pt x="33208" y="136726"/>
                  <a:pt x="44965" y="134950"/>
                  <a:pt x="56599" y="132623"/>
                </a:cubicBezTo>
                <a:cubicBezTo>
                  <a:pt x="84520" y="134950"/>
                  <a:pt x="112725" y="134997"/>
                  <a:pt x="140361" y="139603"/>
                </a:cubicBezTo>
                <a:cubicBezTo>
                  <a:pt x="154876" y="142022"/>
                  <a:pt x="182241" y="153563"/>
                  <a:pt x="182241" y="153563"/>
                </a:cubicBezTo>
                <a:lnTo>
                  <a:pt x="203182" y="216384"/>
                </a:lnTo>
                <a:cubicBezTo>
                  <a:pt x="205509" y="223364"/>
                  <a:pt x="208377" y="230187"/>
                  <a:pt x="210162" y="237325"/>
                </a:cubicBezTo>
                <a:lnTo>
                  <a:pt x="217142" y="265245"/>
                </a:lnTo>
                <a:cubicBezTo>
                  <a:pt x="230751" y="260709"/>
                  <a:pt x="252369" y="249339"/>
                  <a:pt x="266003" y="265245"/>
                </a:cubicBezTo>
                <a:cubicBezTo>
                  <a:pt x="318121" y="326049"/>
                  <a:pt x="248089" y="296501"/>
                  <a:pt x="300904" y="314106"/>
                </a:cubicBezTo>
                <a:cubicBezTo>
                  <a:pt x="354372" y="306468"/>
                  <a:pt x="349765" y="323578"/>
                  <a:pt x="349765" y="293166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Freeform 65"/>
          <p:cNvSpPr/>
          <p:nvPr/>
        </p:nvSpPr>
        <p:spPr>
          <a:xfrm>
            <a:off x="5740901" y="1642978"/>
            <a:ext cx="533982" cy="288152"/>
          </a:xfrm>
          <a:custGeom>
            <a:avLst/>
            <a:gdLst>
              <a:gd name="connsiteX0" fmla="*/ 711976 w 711976"/>
              <a:gd name="connsiteY0" fmla="*/ 0 h 384203"/>
              <a:gd name="connsiteX1" fmla="*/ 649154 w 711976"/>
              <a:gd name="connsiteY1" fmla="*/ 6981 h 384203"/>
              <a:gd name="connsiteX2" fmla="*/ 572373 w 711976"/>
              <a:gd name="connsiteY2" fmla="*/ 13961 h 384203"/>
              <a:gd name="connsiteX3" fmla="*/ 523512 w 711976"/>
              <a:gd name="connsiteY3" fmla="*/ 27921 h 384203"/>
              <a:gd name="connsiteX4" fmla="*/ 502571 w 711976"/>
              <a:gd name="connsiteY4" fmla="*/ 55842 h 384203"/>
              <a:gd name="connsiteX5" fmla="*/ 474651 w 711976"/>
              <a:gd name="connsiteY5" fmla="*/ 97723 h 384203"/>
              <a:gd name="connsiteX6" fmla="*/ 453710 w 711976"/>
              <a:gd name="connsiteY6" fmla="*/ 111683 h 384203"/>
              <a:gd name="connsiteX7" fmla="*/ 383909 w 711976"/>
              <a:gd name="connsiteY7" fmla="*/ 174504 h 384203"/>
              <a:gd name="connsiteX8" fmla="*/ 349008 w 711976"/>
              <a:gd name="connsiteY8" fmla="*/ 188465 h 384203"/>
              <a:gd name="connsiteX9" fmla="*/ 265246 w 711976"/>
              <a:gd name="connsiteY9" fmla="*/ 195445 h 384203"/>
              <a:gd name="connsiteX10" fmla="*/ 251286 w 711976"/>
              <a:gd name="connsiteY10" fmla="*/ 265246 h 384203"/>
              <a:gd name="connsiteX11" fmla="*/ 181484 w 711976"/>
              <a:gd name="connsiteY11" fmla="*/ 272226 h 384203"/>
              <a:gd name="connsiteX12" fmla="*/ 167524 w 711976"/>
              <a:gd name="connsiteY12" fmla="*/ 286187 h 384203"/>
              <a:gd name="connsiteX13" fmla="*/ 160544 w 711976"/>
              <a:gd name="connsiteY13" fmla="*/ 314107 h 384203"/>
              <a:gd name="connsiteX14" fmla="*/ 167524 w 711976"/>
              <a:gd name="connsiteY14" fmla="*/ 335048 h 384203"/>
              <a:gd name="connsiteX15" fmla="*/ 153564 w 711976"/>
              <a:gd name="connsiteY15" fmla="*/ 355988 h 384203"/>
              <a:gd name="connsiteX16" fmla="*/ 0 w 711976"/>
              <a:gd name="connsiteY16" fmla="*/ 362968 h 384203"/>
              <a:gd name="connsiteX17" fmla="*/ 20941 w 711976"/>
              <a:gd name="connsiteY17" fmla="*/ 383909 h 3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1976" h="384203">
                <a:moveTo>
                  <a:pt x="711976" y="0"/>
                </a:moveTo>
                <a:lnTo>
                  <a:pt x="649154" y="6981"/>
                </a:lnTo>
                <a:cubicBezTo>
                  <a:pt x="623582" y="9538"/>
                  <a:pt x="597723" y="9736"/>
                  <a:pt x="572373" y="13961"/>
                </a:cubicBezTo>
                <a:cubicBezTo>
                  <a:pt x="555665" y="16746"/>
                  <a:pt x="539799" y="23268"/>
                  <a:pt x="523512" y="27921"/>
                </a:cubicBezTo>
                <a:cubicBezTo>
                  <a:pt x="516532" y="37228"/>
                  <a:pt x="509243" y="46311"/>
                  <a:pt x="502571" y="55842"/>
                </a:cubicBezTo>
                <a:cubicBezTo>
                  <a:pt x="492949" y="69587"/>
                  <a:pt x="488611" y="88416"/>
                  <a:pt x="474651" y="97723"/>
                </a:cubicBezTo>
                <a:cubicBezTo>
                  <a:pt x="467671" y="102376"/>
                  <a:pt x="459946" y="106071"/>
                  <a:pt x="453710" y="111683"/>
                </a:cubicBezTo>
                <a:cubicBezTo>
                  <a:pt x="431098" y="132034"/>
                  <a:pt x="412293" y="160312"/>
                  <a:pt x="383909" y="174504"/>
                </a:cubicBezTo>
                <a:cubicBezTo>
                  <a:pt x="372702" y="180108"/>
                  <a:pt x="361347" y="186287"/>
                  <a:pt x="349008" y="188465"/>
                </a:cubicBezTo>
                <a:cubicBezTo>
                  <a:pt x="321417" y="193334"/>
                  <a:pt x="293167" y="193118"/>
                  <a:pt x="265246" y="195445"/>
                </a:cubicBezTo>
                <a:cubicBezTo>
                  <a:pt x="260593" y="218712"/>
                  <a:pt x="268777" y="249213"/>
                  <a:pt x="251286" y="265246"/>
                </a:cubicBezTo>
                <a:cubicBezTo>
                  <a:pt x="234049" y="281047"/>
                  <a:pt x="204169" y="266555"/>
                  <a:pt x="181484" y="272226"/>
                </a:cubicBezTo>
                <a:cubicBezTo>
                  <a:pt x="175099" y="273822"/>
                  <a:pt x="172177" y="281533"/>
                  <a:pt x="167524" y="286187"/>
                </a:cubicBezTo>
                <a:cubicBezTo>
                  <a:pt x="165197" y="295494"/>
                  <a:pt x="160544" y="304514"/>
                  <a:pt x="160544" y="314107"/>
                </a:cubicBezTo>
                <a:cubicBezTo>
                  <a:pt x="160544" y="321465"/>
                  <a:pt x="168734" y="327790"/>
                  <a:pt x="167524" y="335048"/>
                </a:cubicBezTo>
                <a:cubicBezTo>
                  <a:pt x="166145" y="343323"/>
                  <a:pt x="161839" y="354609"/>
                  <a:pt x="153564" y="355988"/>
                </a:cubicBezTo>
                <a:cubicBezTo>
                  <a:pt x="103020" y="364412"/>
                  <a:pt x="51188" y="360641"/>
                  <a:pt x="0" y="362968"/>
                </a:cubicBezTo>
                <a:cubicBezTo>
                  <a:pt x="8452" y="388324"/>
                  <a:pt x="-378" y="383909"/>
                  <a:pt x="20941" y="383909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Freeform 67"/>
          <p:cNvSpPr/>
          <p:nvPr/>
        </p:nvSpPr>
        <p:spPr>
          <a:xfrm>
            <a:off x="5684970" y="2737761"/>
            <a:ext cx="331969" cy="188464"/>
          </a:xfrm>
          <a:custGeom>
            <a:avLst/>
            <a:gdLst>
              <a:gd name="connsiteX0" fmla="*/ 0 w 442625"/>
              <a:gd name="connsiteY0" fmla="*/ 251285 h 251285"/>
              <a:gd name="connsiteX1" fmla="*/ 48861 w 442625"/>
              <a:gd name="connsiteY1" fmla="*/ 160543 h 251285"/>
              <a:gd name="connsiteX2" fmla="*/ 90742 w 442625"/>
              <a:gd name="connsiteY2" fmla="*/ 118663 h 251285"/>
              <a:gd name="connsiteX3" fmla="*/ 167523 w 442625"/>
              <a:gd name="connsiteY3" fmla="*/ 139603 h 251285"/>
              <a:gd name="connsiteX4" fmla="*/ 230345 w 442625"/>
              <a:gd name="connsiteY4" fmla="*/ 181484 h 251285"/>
              <a:gd name="connsiteX5" fmla="*/ 251285 w 442625"/>
              <a:gd name="connsiteY5" fmla="*/ 188464 h 251285"/>
              <a:gd name="connsiteX6" fmla="*/ 300146 w 442625"/>
              <a:gd name="connsiteY6" fmla="*/ 181484 h 251285"/>
              <a:gd name="connsiteX7" fmla="*/ 328067 w 442625"/>
              <a:gd name="connsiteY7" fmla="*/ 160543 h 251285"/>
              <a:gd name="connsiteX8" fmla="*/ 362968 w 442625"/>
              <a:gd name="connsiteY8" fmla="*/ 139603 h 251285"/>
              <a:gd name="connsiteX9" fmla="*/ 390888 w 442625"/>
              <a:gd name="connsiteY9" fmla="*/ 132623 h 251285"/>
              <a:gd name="connsiteX10" fmla="*/ 411829 w 442625"/>
              <a:gd name="connsiteY10" fmla="*/ 125643 h 251285"/>
              <a:gd name="connsiteX11" fmla="*/ 439749 w 442625"/>
              <a:gd name="connsiteY11" fmla="*/ 132623 h 251285"/>
              <a:gd name="connsiteX12" fmla="*/ 432769 w 442625"/>
              <a:gd name="connsiteY12" fmla="*/ 104702 h 251285"/>
              <a:gd name="connsiteX13" fmla="*/ 397868 w 442625"/>
              <a:gd name="connsiteY13" fmla="*/ 97722 h 251285"/>
              <a:gd name="connsiteX14" fmla="*/ 369948 w 442625"/>
              <a:gd name="connsiteY14" fmla="*/ 48861 h 251285"/>
              <a:gd name="connsiteX15" fmla="*/ 376928 w 442625"/>
              <a:gd name="connsiteY15" fmla="*/ 6980 h 251285"/>
              <a:gd name="connsiteX16" fmla="*/ 376928 w 442625"/>
              <a:gd name="connsiteY16" fmla="*/ 0 h 25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625" h="251285">
                <a:moveTo>
                  <a:pt x="0" y="251285"/>
                </a:moveTo>
                <a:cubicBezTo>
                  <a:pt x="6250" y="238785"/>
                  <a:pt x="35296" y="177122"/>
                  <a:pt x="48861" y="160543"/>
                </a:cubicBezTo>
                <a:cubicBezTo>
                  <a:pt x="61363" y="145263"/>
                  <a:pt x="90742" y="118663"/>
                  <a:pt x="90742" y="118663"/>
                </a:cubicBezTo>
                <a:cubicBezTo>
                  <a:pt x="116336" y="125643"/>
                  <a:pt x="143331" y="128717"/>
                  <a:pt x="167523" y="139603"/>
                </a:cubicBezTo>
                <a:cubicBezTo>
                  <a:pt x="190474" y="149931"/>
                  <a:pt x="206469" y="173525"/>
                  <a:pt x="230345" y="181484"/>
                </a:cubicBezTo>
                <a:lnTo>
                  <a:pt x="251285" y="188464"/>
                </a:lnTo>
                <a:cubicBezTo>
                  <a:pt x="267572" y="186137"/>
                  <a:pt x="284684" y="187107"/>
                  <a:pt x="300146" y="181484"/>
                </a:cubicBezTo>
                <a:cubicBezTo>
                  <a:pt x="311079" y="177508"/>
                  <a:pt x="318387" y="166996"/>
                  <a:pt x="328067" y="160543"/>
                </a:cubicBezTo>
                <a:cubicBezTo>
                  <a:pt x="339355" y="153017"/>
                  <a:pt x="350570" y="145113"/>
                  <a:pt x="362968" y="139603"/>
                </a:cubicBezTo>
                <a:cubicBezTo>
                  <a:pt x="371734" y="135707"/>
                  <a:pt x="381664" y="135258"/>
                  <a:pt x="390888" y="132623"/>
                </a:cubicBezTo>
                <a:cubicBezTo>
                  <a:pt x="397963" y="130602"/>
                  <a:pt x="404849" y="127970"/>
                  <a:pt x="411829" y="125643"/>
                </a:cubicBezTo>
                <a:cubicBezTo>
                  <a:pt x="421136" y="127970"/>
                  <a:pt x="432966" y="139407"/>
                  <a:pt x="439749" y="132623"/>
                </a:cubicBezTo>
                <a:cubicBezTo>
                  <a:pt x="446532" y="125839"/>
                  <a:pt x="440139" y="110844"/>
                  <a:pt x="432769" y="104702"/>
                </a:cubicBezTo>
                <a:cubicBezTo>
                  <a:pt x="423655" y="97107"/>
                  <a:pt x="409502" y="100049"/>
                  <a:pt x="397868" y="97722"/>
                </a:cubicBezTo>
                <a:cubicBezTo>
                  <a:pt x="391575" y="88283"/>
                  <a:pt x="370990" y="59281"/>
                  <a:pt x="369948" y="48861"/>
                </a:cubicBezTo>
                <a:cubicBezTo>
                  <a:pt x="368540" y="34778"/>
                  <a:pt x="374927" y="20991"/>
                  <a:pt x="376928" y="6980"/>
                </a:cubicBezTo>
                <a:cubicBezTo>
                  <a:pt x="377257" y="4677"/>
                  <a:pt x="376928" y="2327"/>
                  <a:pt x="376928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78" y="884550"/>
            <a:ext cx="5716912" cy="256258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30613" y="1394432"/>
            <a:ext cx="3397745" cy="4278182"/>
            <a:chOff x="440817" y="716242"/>
            <a:chExt cx="4530326" cy="5704243"/>
          </a:xfrm>
        </p:grpSpPr>
        <p:sp>
          <p:nvSpPr>
            <p:cNvPr id="31" name="Block Arc 30"/>
            <p:cNvSpPr/>
            <p:nvPr/>
          </p:nvSpPr>
          <p:spPr>
            <a:xfrm rot="16200000">
              <a:off x="42880" y="1320134"/>
              <a:ext cx="5326200" cy="4530326"/>
            </a:xfrm>
            <a:prstGeom prst="blockArc">
              <a:avLst>
                <a:gd name="adj1" fmla="val 10798019"/>
                <a:gd name="adj2" fmla="val 39671"/>
                <a:gd name="adj3" fmla="val 42399"/>
              </a:avLst>
            </a:prstGeom>
            <a:solidFill>
              <a:schemeClr val="bg1"/>
            </a:solidFill>
            <a:ln w="25400">
              <a:solidFill>
                <a:srgbClr val="C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502247" y="4066752"/>
              <a:ext cx="333554" cy="2353733"/>
            </a:xfrm>
            <a:prstGeom prst="roundRect">
              <a:avLst/>
            </a:prstGeom>
            <a:solidFill>
              <a:srgbClr val="C8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487959" y="716242"/>
              <a:ext cx="333554" cy="2353733"/>
            </a:xfrm>
            <a:prstGeom prst="roundRect">
              <a:avLst/>
            </a:prstGeom>
            <a:solidFill>
              <a:srgbClr val="C8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0" name="Curved Left Arrow 59"/>
          <p:cNvSpPr/>
          <p:nvPr/>
        </p:nvSpPr>
        <p:spPr>
          <a:xfrm rot="10800000">
            <a:off x="827232" y="2245243"/>
            <a:ext cx="862207" cy="2590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69025" y="1429785"/>
            <a:ext cx="3455180" cy="4265130"/>
            <a:chOff x="7153668" y="733644"/>
            <a:chExt cx="4606907" cy="5686840"/>
          </a:xfrm>
        </p:grpSpPr>
        <p:sp>
          <p:nvSpPr>
            <p:cNvPr id="29" name="Block Arc 28"/>
            <p:cNvSpPr/>
            <p:nvPr/>
          </p:nvSpPr>
          <p:spPr>
            <a:xfrm rot="5400000">
              <a:off x="6794022" y="1281845"/>
              <a:ext cx="5326200" cy="4606907"/>
            </a:xfrm>
            <a:prstGeom prst="blockArc">
              <a:avLst>
                <a:gd name="adj1" fmla="val 10798019"/>
                <a:gd name="adj2" fmla="val 39671"/>
                <a:gd name="adj3" fmla="val 42399"/>
              </a:avLst>
            </a:prstGeom>
            <a:solidFill>
              <a:schemeClr val="bg1"/>
            </a:solidFill>
            <a:ln w="25400">
              <a:solidFill>
                <a:srgbClr val="C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408968" y="4066751"/>
              <a:ext cx="333554" cy="2353733"/>
            </a:xfrm>
            <a:prstGeom prst="roundRect">
              <a:avLst/>
            </a:prstGeom>
            <a:solidFill>
              <a:srgbClr val="C8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442834" y="733644"/>
              <a:ext cx="333554" cy="2353733"/>
            </a:xfrm>
            <a:prstGeom prst="roundRect">
              <a:avLst/>
            </a:prstGeom>
            <a:solidFill>
              <a:srgbClr val="C8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5" name="Curved Left Arrow 54"/>
          <p:cNvSpPr/>
          <p:nvPr/>
        </p:nvSpPr>
        <p:spPr>
          <a:xfrm>
            <a:off x="7468995" y="2266950"/>
            <a:ext cx="862207" cy="2590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31077" r="53615" b="31990"/>
          <a:stretch/>
        </p:blipFill>
        <p:spPr>
          <a:xfrm>
            <a:off x="1976408" y="2929470"/>
            <a:ext cx="2694546" cy="184448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5122837" y="3161101"/>
            <a:ext cx="2346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HOW DO WE MAINTAIN THE PIPELINE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57987" y="3455560"/>
            <a:ext cx="361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INSULATE THE PIPELINE!</a:t>
            </a:r>
            <a:endParaRPr lang="en-US" spc="15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108998E9-9491-4879-8D26-E47EB393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+mj-lt"/>
                <a:cs typeface="Times New Roman" charset="0"/>
              </a:rPr>
              <a:t>Economic Lifecycles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23" accel="50000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2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2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3" accel="50000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3">
                                          <p:stCondLst>
                                            <p:cond delay="7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21" decel="50000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"/>
                            </p:stCondLst>
                            <p:childTnLst>
                              <p:par>
                                <p:cTn id="2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000"/>
                            </p:stCondLst>
                            <p:childTnLst>
                              <p:par>
                                <p:cTn id="2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0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"/>
                            </p:stCondLst>
                            <p:childTnLst>
                              <p:par>
                                <p:cTn id="2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000"/>
                            </p:stCondLst>
                            <p:childTnLst>
                              <p:par>
                                <p:cTn id="3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000"/>
                            </p:stCondLst>
                            <p:childTnLst>
                              <p:par>
                                <p:cTn id="36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500"/>
                            </p:stCondLst>
                            <p:childTnLst>
                              <p:par>
                                <p:cTn id="3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000"/>
                            </p:stCondLst>
                            <p:childTnLst>
                              <p:par>
                                <p:cTn id="3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500"/>
                            </p:stCondLst>
                            <p:childTnLst>
                              <p:par>
                                <p:cTn id="3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6000"/>
                            </p:stCondLst>
                            <p:childTnLst>
                              <p:par>
                                <p:cTn id="3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500"/>
                            </p:stCondLst>
                            <p:childTnLst>
                              <p:par>
                                <p:cTn id="38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8000"/>
                            </p:stCondLst>
                            <p:childTnLst>
                              <p:par>
                                <p:cTn id="3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63" grpId="0" animBg="1"/>
      <p:bldP spid="63" grpId="1" animBg="1"/>
      <p:bldP spid="63" grpId="2" animBg="1"/>
      <p:bldP spid="20" grpId="0" animBg="1"/>
      <p:bldP spid="2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4" grpId="0" animBg="1"/>
      <p:bldP spid="64" grpId="1" animBg="1"/>
      <p:bldP spid="64" grpId="2" animBg="1"/>
      <p:bldP spid="64" grpId="3" animBg="1"/>
      <p:bldP spid="66" grpId="0" animBg="1"/>
      <p:bldP spid="66" grpId="1" animBg="1"/>
      <p:bldP spid="66" grpId="2" animBg="1"/>
      <p:bldP spid="66" grpId="3" animBg="1"/>
      <p:bldP spid="68" grpId="0" animBg="1"/>
      <p:bldP spid="68" grpId="1" animBg="1"/>
      <p:bldP spid="68" grpId="2" animBg="1"/>
      <p:bldP spid="60" grpId="0" animBg="1"/>
      <p:bldP spid="60" grpId="1" animBg="1"/>
      <p:bldP spid="60" grpId="2" animBg="1"/>
      <p:bldP spid="55" grpId="0" animBg="1"/>
      <p:bldP spid="55" grpId="1" animBg="1"/>
      <p:bldP spid="55" grpId="2" animBg="1"/>
      <p:bldP spid="55" grpId="3" animBg="1"/>
      <p:bldP spid="55" grpId="4" animBg="1"/>
      <p:bldP spid="74" grpId="0"/>
      <p:bldP spid="74" grpId="1"/>
      <p:bldP spid="75" grpId="0"/>
      <p:bldP spid="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AutoShape 5"/>
          <p:cNvSpPr>
            <a:spLocks noChangeArrowheads="1"/>
          </p:cNvSpPr>
          <p:nvPr/>
        </p:nvSpPr>
        <p:spPr bwMode="auto">
          <a:xfrm>
            <a:off x="914400" y="3048000"/>
            <a:ext cx="6019800" cy="1600200"/>
          </a:xfrm>
          <a:prstGeom prst="rightArrow">
            <a:avLst>
              <a:gd name="adj1" fmla="val 50000"/>
              <a:gd name="adj2" fmla="val 5214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FF5050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348" name="Straight Arrow Connector 347"/>
          <p:cNvCxnSpPr/>
          <p:nvPr/>
        </p:nvCxnSpPr>
        <p:spPr>
          <a:xfrm>
            <a:off x="2514600" y="3657600"/>
            <a:ext cx="990600" cy="0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/>
          <p:nvPr/>
        </p:nvCxnSpPr>
        <p:spPr>
          <a:xfrm>
            <a:off x="2667000" y="3810000"/>
            <a:ext cx="990600" cy="0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>
            <a:off x="2438400" y="3733800"/>
            <a:ext cx="990600" cy="0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1000" y="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+mj-lt"/>
                <a:cs typeface="Times New Roman" charset="0"/>
              </a:rPr>
              <a:t>Aligning Educational Strategies for </a:t>
            </a:r>
          </a:p>
          <a:p>
            <a:pPr algn="ctr"/>
            <a:r>
              <a:rPr lang="en-US" sz="3200" b="1" dirty="0">
                <a:solidFill>
                  <a:srgbClr val="000066"/>
                </a:solidFill>
                <a:latin typeface="+mj-lt"/>
                <a:cs typeface="Times New Roman" charset="0"/>
              </a:rPr>
              <a:t>Collective Impact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4876800"/>
            <a:ext cx="6019800" cy="1752600"/>
            <a:chOff x="960" y="3120"/>
            <a:chExt cx="3504" cy="110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0" y="3216"/>
              <a:ext cx="3504" cy="1008"/>
              <a:chOff x="2016" y="2996"/>
              <a:chExt cx="3504" cy="1008"/>
            </a:xfrm>
          </p:grpSpPr>
          <p:sp>
            <p:nvSpPr>
              <p:cNvPr id="96290" name="AutoShape 5"/>
              <p:cNvSpPr>
                <a:spLocks noChangeArrowheads="1"/>
              </p:cNvSpPr>
              <p:nvPr/>
            </p:nvSpPr>
            <p:spPr bwMode="auto">
              <a:xfrm>
                <a:off x="2016" y="2996"/>
                <a:ext cx="3504" cy="1008"/>
              </a:xfrm>
              <a:prstGeom prst="rightArrow">
                <a:avLst>
                  <a:gd name="adj1" fmla="val 50000"/>
                  <a:gd name="adj2" fmla="val 52143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505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96291" name="Line 6"/>
              <p:cNvSpPr>
                <a:spLocks noChangeShapeType="1"/>
              </p:cNvSpPr>
              <p:nvPr/>
            </p:nvSpPr>
            <p:spPr bwMode="auto">
              <a:xfrm flipV="1">
                <a:off x="4671" y="3623"/>
                <a:ext cx="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93" name="Line 8"/>
              <p:cNvSpPr>
                <a:spLocks noChangeShapeType="1"/>
              </p:cNvSpPr>
              <p:nvPr/>
            </p:nvSpPr>
            <p:spPr bwMode="auto">
              <a:xfrm flipV="1">
                <a:off x="3647" y="3529"/>
                <a:ext cx="4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95" name="Line 10"/>
              <p:cNvSpPr>
                <a:spLocks noChangeShapeType="1"/>
              </p:cNvSpPr>
              <p:nvPr/>
            </p:nvSpPr>
            <p:spPr bwMode="auto">
              <a:xfrm flipV="1">
                <a:off x="3695" y="3284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96" name="Line 11"/>
              <p:cNvSpPr>
                <a:spLocks noChangeShapeType="1"/>
              </p:cNvSpPr>
              <p:nvPr/>
            </p:nvSpPr>
            <p:spPr bwMode="auto">
              <a:xfrm>
                <a:off x="4885" y="352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97" name="Line 12"/>
              <p:cNvSpPr>
                <a:spLocks noChangeShapeType="1"/>
              </p:cNvSpPr>
              <p:nvPr/>
            </p:nvSpPr>
            <p:spPr bwMode="auto">
              <a:xfrm>
                <a:off x="2687" y="335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98" name="Line 13"/>
              <p:cNvSpPr>
                <a:spLocks noChangeShapeType="1"/>
              </p:cNvSpPr>
              <p:nvPr/>
            </p:nvSpPr>
            <p:spPr bwMode="auto">
              <a:xfrm flipV="1">
                <a:off x="2901" y="3284"/>
                <a:ext cx="6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99" name="Line 14"/>
              <p:cNvSpPr>
                <a:spLocks noChangeShapeType="1"/>
              </p:cNvSpPr>
              <p:nvPr/>
            </p:nvSpPr>
            <p:spPr bwMode="auto">
              <a:xfrm flipV="1">
                <a:off x="3275" y="335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00" name="Line 15"/>
              <p:cNvSpPr>
                <a:spLocks noChangeShapeType="1"/>
              </p:cNvSpPr>
              <p:nvPr/>
            </p:nvSpPr>
            <p:spPr bwMode="auto">
              <a:xfrm flipV="1">
                <a:off x="4176" y="3332"/>
                <a:ext cx="5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01" name="Line 16"/>
              <p:cNvSpPr>
                <a:spLocks noChangeShapeType="1"/>
              </p:cNvSpPr>
              <p:nvPr/>
            </p:nvSpPr>
            <p:spPr bwMode="auto">
              <a:xfrm flipV="1">
                <a:off x="4237" y="3351"/>
                <a:ext cx="10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02" name="Line 17"/>
              <p:cNvSpPr>
                <a:spLocks noChangeShapeType="1"/>
              </p:cNvSpPr>
              <p:nvPr/>
            </p:nvSpPr>
            <p:spPr bwMode="auto">
              <a:xfrm>
                <a:off x="3542" y="3444"/>
                <a:ext cx="8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06" name="Line 21"/>
              <p:cNvSpPr>
                <a:spLocks noChangeShapeType="1"/>
              </p:cNvSpPr>
              <p:nvPr/>
            </p:nvSpPr>
            <p:spPr bwMode="auto">
              <a:xfrm flipV="1">
                <a:off x="3649" y="3351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07" name="Line 22"/>
              <p:cNvSpPr>
                <a:spLocks noChangeShapeType="1"/>
              </p:cNvSpPr>
              <p:nvPr/>
            </p:nvSpPr>
            <p:spPr bwMode="auto">
              <a:xfrm flipV="1">
                <a:off x="4184" y="3351"/>
                <a:ext cx="8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09" name="Line 24"/>
              <p:cNvSpPr>
                <a:spLocks noChangeShapeType="1"/>
              </p:cNvSpPr>
              <p:nvPr/>
            </p:nvSpPr>
            <p:spPr bwMode="auto">
              <a:xfrm flipV="1">
                <a:off x="3135" y="3380"/>
                <a:ext cx="3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10" name="Line 25"/>
              <p:cNvSpPr>
                <a:spLocks noChangeShapeType="1"/>
              </p:cNvSpPr>
              <p:nvPr/>
            </p:nvSpPr>
            <p:spPr bwMode="auto">
              <a:xfrm flipV="1">
                <a:off x="4504" y="3257"/>
                <a:ext cx="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13" name="Line 28"/>
              <p:cNvSpPr>
                <a:spLocks noChangeShapeType="1"/>
              </p:cNvSpPr>
              <p:nvPr/>
            </p:nvSpPr>
            <p:spPr bwMode="auto">
              <a:xfrm>
                <a:off x="4036" y="3702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15" name="Line 30"/>
              <p:cNvSpPr>
                <a:spLocks noChangeShapeType="1"/>
              </p:cNvSpPr>
              <p:nvPr/>
            </p:nvSpPr>
            <p:spPr bwMode="auto">
              <a:xfrm>
                <a:off x="4932" y="344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16" name="Line 31"/>
              <p:cNvSpPr>
                <a:spLocks noChangeShapeType="1"/>
              </p:cNvSpPr>
              <p:nvPr/>
            </p:nvSpPr>
            <p:spPr bwMode="auto">
              <a:xfrm flipV="1">
                <a:off x="2631" y="3716"/>
                <a:ext cx="8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18" name="Line 33"/>
              <p:cNvSpPr>
                <a:spLocks noChangeShapeType="1"/>
              </p:cNvSpPr>
              <p:nvPr/>
            </p:nvSpPr>
            <p:spPr bwMode="auto">
              <a:xfrm>
                <a:off x="2379" y="3609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19" name="Line 34"/>
              <p:cNvSpPr>
                <a:spLocks noChangeShapeType="1"/>
              </p:cNvSpPr>
              <p:nvPr/>
            </p:nvSpPr>
            <p:spPr bwMode="auto">
              <a:xfrm>
                <a:off x="2433" y="351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0" name="Line 35"/>
              <p:cNvSpPr>
                <a:spLocks noChangeShapeType="1"/>
              </p:cNvSpPr>
              <p:nvPr/>
            </p:nvSpPr>
            <p:spPr bwMode="auto">
              <a:xfrm>
                <a:off x="3074" y="3609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1" name="Line 36"/>
              <p:cNvSpPr>
                <a:spLocks noChangeShapeType="1"/>
              </p:cNvSpPr>
              <p:nvPr/>
            </p:nvSpPr>
            <p:spPr bwMode="auto">
              <a:xfrm>
                <a:off x="2634" y="344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2" name="Line 37"/>
              <p:cNvSpPr>
                <a:spLocks noChangeShapeType="1"/>
              </p:cNvSpPr>
              <p:nvPr/>
            </p:nvSpPr>
            <p:spPr bwMode="auto">
              <a:xfrm>
                <a:off x="2794" y="3537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3" name="Line 38"/>
              <p:cNvSpPr>
                <a:spLocks noChangeShapeType="1"/>
              </p:cNvSpPr>
              <p:nvPr/>
            </p:nvSpPr>
            <p:spPr bwMode="auto">
              <a:xfrm>
                <a:off x="2112" y="351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4" name="Line 39"/>
              <p:cNvSpPr>
                <a:spLocks noChangeShapeType="1"/>
              </p:cNvSpPr>
              <p:nvPr/>
            </p:nvSpPr>
            <p:spPr bwMode="auto">
              <a:xfrm>
                <a:off x="2367" y="351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5" name="Line 40"/>
              <p:cNvSpPr>
                <a:spLocks noChangeShapeType="1"/>
              </p:cNvSpPr>
              <p:nvPr/>
            </p:nvSpPr>
            <p:spPr bwMode="auto">
              <a:xfrm flipV="1">
                <a:off x="3329" y="3444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7" name="Line 42"/>
              <p:cNvSpPr>
                <a:spLocks noChangeShapeType="1"/>
              </p:cNvSpPr>
              <p:nvPr/>
            </p:nvSpPr>
            <p:spPr bwMode="auto">
              <a:xfrm>
                <a:off x="2593" y="360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8" name="Line 43"/>
              <p:cNvSpPr>
                <a:spLocks noChangeShapeType="1"/>
              </p:cNvSpPr>
              <p:nvPr/>
            </p:nvSpPr>
            <p:spPr bwMode="auto">
              <a:xfrm flipV="1">
                <a:off x="3542" y="344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0" name="Line 45"/>
              <p:cNvSpPr>
                <a:spLocks noChangeShapeType="1"/>
              </p:cNvSpPr>
              <p:nvPr/>
            </p:nvSpPr>
            <p:spPr bwMode="auto">
              <a:xfrm>
                <a:off x="2160" y="328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4" name="Line 49"/>
              <p:cNvSpPr>
                <a:spLocks noChangeShapeType="1"/>
              </p:cNvSpPr>
              <p:nvPr/>
            </p:nvSpPr>
            <p:spPr bwMode="auto">
              <a:xfrm flipV="1">
                <a:off x="2260" y="3351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5" name="Line 50"/>
              <p:cNvSpPr>
                <a:spLocks noChangeShapeType="1"/>
              </p:cNvSpPr>
              <p:nvPr/>
            </p:nvSpPr>
            <p:spPr bwMode="auto">
              <a:xfrm flipV="1">
                <a:off x="3649" y="3351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6" name="Line 51"/>
              <p:cNvSpPr>
                <a:spLocks noChangeShapeType="1"/>
              </p:cNvSpPr>
              <p:nvPr/>
            </p:nvSpPr>
            <p:spPr bwMode="auto">
              <a:xfrm>
                <a:off x="2367" y="3332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7" name="Line 52"/>
              <p:cNvSpPr>
                <a:spLocks noChangeShapeType="1"/>
              </p:cNvSpPr>
              <p:nvPr/>
            </p:nvSpPr>
            <p:spPr bwMode="auto">
              <a:xfrm flipV="1">
                <a:off x="4799" y="3284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8" name="Line 53"/>
              <p:cNvSpPr>
                <a:spLocks noChangeShapeType="1"/>
              </p:cNvSpPr>
              <p:nvPr/>
            </p:nvSpPr>
            <p:spPr bwMode="auto">
              <a:xfrm flipV="1">
                <a:off x="4451" y="3444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9" name="Line 54"/>
              <p:cNvSpPr>
                <a:spLocks noChangeShapeType="1"/>
              </p:cNvSpPr>
              <p:nvPr/>
            </p:nvSpPr>
            <p:spPr bwMode="auto">
              <a:xfrm flipV="1">
                <a:off x="4617" y="3436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1" name="Line 56"/>
              <p:cNvSpPr>
                <a:spLocks noChangeShapeType="1"/>
              </p:cNvSpPr>
              <p:nvPr/>
            </p:nvSpPr>
            <p:spPr bwMode="auto">
              <a:xfrm flipV="1">
                <a:off x="3762" y="3436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2" name="Line 57"/>
              <p:cNvSpPr>
                <a:spLocks noChangeShapeType="1"/>
              </p:cNvSpPr>
              <p:nvPr/>
            </p:nvSpPr>
            <p:spPr bwMode="auto">
              <a:xfrm>
                <a:off x="4350" y="343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3" name="Line 58"/>
              <p:cNvSpPr>
                <a:spLocks noChangeShapeType="1"/>
              </p:cNvSpPr>
              <p:nvPr/>
            </p:nvSpPr>
            <p:spPr bwMode="auto">
              <a:xfrm>
                <a:off x="4624" y="3516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4" name="Line 59"/>
              <p:cNvSpPr>
                <a:spLocks noChangeShapeType="1"/>
              </p:cNvSpPr>
              <p:nvPr/>
            </p:nvSpPr>
            <p:spPr bwMode="auto">
              <a:xfrm>
                <a:off x="4772" y="3631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5" name="Line 60"/>
              <p:cNvSpPr>
                <a:spLocks noChangeShapeType="1"/>
              </p:cNvSpPr>
              <p:nvPr/>
            </p:nvSpPr>
            <p:spPr bwMode="auto">
              <a:xfrm>
                <a:off x="2901" y="344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6" name="Line 61"/>
              <p:cNvSpPr>
                <a:spLocks noChangeShapeType="1"/>
              </p:cNvSpPr>
              <p:nvPr/>
            </p:nvSpPr>
            <p:spPr bwMode="auto">
              <a:xfrm>
                <a:off x="4718" y="3724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7" name="Line 62"/>
              <p:cNvSpPr>
                <a:spLocks noChangeShapeType="1"/>
              </p:cNvSpPr>
              <p:nvPr/>
            </p:nvSpPr>
            <p:spPr bwMode="auto">
              <a:xfrm>
                <a:off x="2848" y="3537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8" name="Line 63"/>
              <p:cNvSpPr>
                <a:spLocks noChangeShapeType="1"/>
              </p:cNvSpPr>
              <p:nvPr/>
            </p:nvSpPr>
            <p:spPr bwMode="auto">
              <a:xfrm>
                <a:off x="4373" y="3572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49" name="Line 64"/>
              <p:cNvSpPr>
                <a:spLocks noChangeShapeType="1"/>
              </p:cNvSpPr>
              <p:nvPr/>
            </p:nvSpPr>
            <p:spPr bwMode="auto">
              <a:xfrm>
                <a:off x="3168" y="3514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0" name="Line 65"/>
              <p:cNvSpPr>
                <a:spLocks noChangeShapeType="1"/>
              </p:cNvSpPr>
              <p:nvPr/>
            </p:nvSpPr>
            <p:spPr bwMode="auto">
              <a:xfrm>
                <a:off x="3495" y="343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1" name="Line 66"/>
              <p:cNvSpPr>
                <a:spLocks noChangeShapeType="1"/>
              </p:cNvSpPr>
              <p:nvPr/>
            </p:nvSpPr>
            <p:spPr bwMode="auto">
              <a:xfrm flipV="1">
                <a:off x="4510" y="3623"/>
                <a:ext cx="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4" name="Line 69"/>
              <p:cNvSpPr>
                <a:spLocks noChangeShapeType="1"/>
              </p:cNvSpPr>
              <p:nvPr/>
            </p:nvSpPr>
            <p:spPr bwMode="auto">
              <a:xfrm flipV="1">
                <a:off x="4662" y="3716"/>
                <a:ext cx="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5" name="Line 70"/>
              <p:cNvSpPr>
                <a:spLocks noChangeShapeType="1"/>
              </p:cNvSpPr>
              <p:nvPr/>
            </p:nvSpPr>
            <p:spPr bwMode="auto">
              <a:xfrm flipV="1">
                <a:off x="2580" y="3284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7" name="Line 72"/>
              <p:cNvSpPr>
                <a:spLocks noChangeShapeType="1"/>
              </p:cNvSpPr>
              <p:nvPr/>
            </p:nvSpPr>
            <p:spPr bwMode="auto">
              <a:xfrm>
                <a:off x="2527" y="3351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8" name="Line 73"/>
              <p:cNvSpPr>
                <a:spLocks noChangeShapeType="1"/>
              </p:cNvSpPr>
              <p:nvPr/>
            </p:nvSpPr>
            <p:spPr bwMode="auto">
              <a:xfrm flipV="1">
                <a:off x="2741" y="3332"/>
                <a:ext cx="6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9" name="Line 74"/>
              <p:cNvSpPr>
                <a:spLocks noChangeShapeType="1"/>
              </p:cNvSpPr>
              <p:nvPr/>
            </p:nvSpPr>
            <p:spPr bwMode="auto">
              <a:xfrm flipV="1">
                <a:off x="3115" y="3351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0" name="Line 75"/>
              <p:cNvSpPr>
                <a:spLocks noChangeShapeType="1"/>
              </p:cNvSpPr>
              <p:nvPr/>
            </p:nvSpPr>
            <p:spPr bwMode="auto">
              <a:xfrm flipV="1">
                <a:off x="4836" y="3476"/>
                <a:ext cx="5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1" name="Line 76"/>
              <p:cNvSpPr>
                <a:spLocks noChangeShapeType="1"/>
              </p:cNvSpPr>
              <p:nvPr/>
            </p:nvSpPr>
            <p:spPr bwMode="auto">
              <a:xfrm flipV="1">
                <a:off x="4077" y="3351"/>
                <a:ext cx="10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2" name="Line 77"/>
              <p:cNvSpPr>
                <a:spLocks noChangeShapeType="1"/>
              </p:cNvSpPr>
              <p:nvPr/>
            </p:nvSpPr>
            <p:spPr bwMode="auto">
              <a:xfrm>
                <a:off x="3382" y="3444"/>
                <a:ext cx="8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3" name="Line 78"/>
              <p:cNvSpPr>
                <a:spLocks noChangeShapeType="1"/>
              </p:cNvSpPr>
              <p:nvPr/>
            </p:nvSpPr>
            <p:spPr bwMode="auto">
              <a:xfrm flipV="1">
                <a:off x="3542" y="3514"/>
                <a:ext cx="7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6" name="Line 81"/>
              <p:cNvSpPr>
                <a:spLocks noChangeShapeType="1"/>
              </p:cNvSpPr>
              <p:nvPr/>
            </p:nvSpPr>
            <p:spPr bwMode="auto">
              <a:xfrm flipV="1">
                <a:off x="3489" y="3351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7" name="Line 82"/>
              <p:cNvSpPr>
                <a:spLocks noChangeShapeType="1"/>
              </p:cNvSpPr>
              <p:nvPr/>
            </p:nvSpPr>
            <p:spPr bwMode="auto">
              <a:xfrm flipV="1">
                <a:off x="4023" y="3351"/>
                <a:ext cx="8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8" name="Line 83"/>
              <p:cNvSpPr>
                <a:spLocks noChangeShapeType="1"/>
              </p:cNvSpPr>
              <p:nvPr/>
            </p:nvSpPr>
            <p:spPr bwMode="auto">
              <a:xfrm>
                <a:off x="2792" y="371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9" name="Line 84"/>
              <p:cNvSpPr>
                <a:spLocks noChangeShapeType="1"/>
              </p:cNvSpPr>
              <p:nvPr/>
            </p:nvSpPr>
            <p:spPr bwMode="auto">
              <a:xfrm flipV="1">
                <a:off x="2794" y="3332"/>
                <a:ext cx="3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0" name="Line 85"/>
              <p:cNvSpPr>
                <a:spLocks noChangeShapeType="1"/>
              </p:cNvSpPr>
              <p:nvPr/>
            </p:nvSpPr>
            <p:spPr bwMode="auto">
              <a:xfrm flipV="1">
                <a:off x="3744" y="3716"/>
                <a:ext cx="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1" name="Line 86"/>
              <p:cNvSpPr>
                <a:spLocks noChangeShapeType="1"/>
              </p:cNvSpPr>
              <p:nvPr/>
            </p:nvSpPr>
            <p:spPr bwMode="auto">
              <a:xfrm>
                <a:off x="2845" y="352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3" name="Line 88"/>
              <p:cNvSpPr>
                <a:spLocks noChangeShapeType="1"/>
              </p:cNvSpPr>
              <p:nvPr/>
            </p:nvSpPr>
            <p:spPr bwMode="auto">
              <a:xfrm>
                <a:off x="4083" y="352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4" name="Line 89"/>
              <p:cNvSpPr>
                <a:spLocks noChangeShapeType="1"/>
              </p:cNvSpPr>
              <p:nvPr/>
            </p:nvSpPr>
            <p:spPr bwMode="auto">
              <a:xfrm>
                <a:off x="4577" y="3553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5" name="Line 90"/>
              <p:cNvSpPr>
                <a:spLocks noChangeShapeType="1"/>
              </p:cNvSpPr>
              <p:nvPr/>
            </p:nvSpPr>
            <p:spPr bwMode="auto">
              <a:xfrm>
                <a:off x="4772" y="344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6" name="Line 91"/>
              <p:cNvSpPr>
                <a:spLocks noChangeShapeType="1"/>
              </p:cNvSpPr>
              <p:nvPr/>
            </p:nvSpPr>
            <p:spPr bwMode="auto">
              <a:xfrm flipV="1">
                <a:off x="2471" y="3623"/>
                <a:ext cx="8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8" name="Line 93"/>
              <p:cNvSpPr>
                <a:spLocks noChangeShapeType="1"/>
              </p:cNvSpPr>
              <p:nvPr/>
            </p:nvSpPr>
            <p:spPr bwMode="auto">
              <a:xfrm>
                <a:off x="2219" y="360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79" name="Line 94"/>
              <p:cNvSpPr>
                <a:spLocks noChangeShapeType="1"/>
              </p:cNvSpPr>
              <p:nvPr/>
            </p:nvSpPr>
            <p:spPr bwMode="auto">
              <a:xfrm>
                <a:off x="2807" y="357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0" name="Line 95"/>
              <p:cNvSpPr>
                <a:spLocks noChangeShapeType="1"/>
              </p:cNvSpPr>
              <p:nvPr/>
            </p:nvSpPr>
            <p:spPr bwMode="auto">
              <a:xfrm>
                <a:off x="2473" y="3444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1" name="Line 96"/>
              <p:cNvSpPr>
                <a:spLocks noChangeShapeType="1"/>
              </p:cNvSpPr>
              <p:nvPr/>
            </p:nvSpPr>
            <p:spPr bwMode="auto">
              <a:xfrm flipV="1">
                <a:off x="3168" y="344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2" name="Line 97"/>
              <p:cNvSpPr>
                <a:spLocks noChangeShapeType="1"/>
              </p:cNvSpPr>
              <p:nvPr/>
            </p:nvSpPr>
            <p:spPr bwMode="auto">
              <a:xfrm>
                <a:off x="2524" y="3529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3" name="Line 98"/>
              <p:cNvSpPr>
                <a:spLocks noChangeShapeType="1"/>
              </p:cNvSpPr>
              <p:nvPr/>
            </p:nvSpPr>
            <p:spPr bwMode="auto">
              <a:xfrm>
                <a:off x="2774" y="3632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4" name="Line 99"/>
              <p:cNvSpPr>
                <a:spLocks noChangeShapeType="1"/>
              </p:cNvSpPr>
              <p:nvPr/>
            </p:nvSpPr>
            <p:spPr bwMode="auto">
              <a:xfrm flipV="1">
                <a:off x="3382" y="344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5" name="Line 100"/>
              <p:cNvSpPr>
                <a:spLocks noChangeShapeType="1"/>
              </p:cNvSpPr>
              <p:nvPr/>
            </p:nvSpPr>
            <p:spPr bwMode="auto">
              <a:xfrm>
                <a:off x="2738" y="3529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6" name="Line 101"/>
              <p:cNvSpPr>
                <a:spLocks noChangeShapeType="1"/>
              </p:cNvSpPr>
              <p:nvPr/>
            </p:nvSpPr>
            <p:spPr bwMode="auto">
              <a:xfrm>
                <a:off x="2280" y="3432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7" name="Line 102"/>
              <p:cNvSpPr>
                <a:spLocks noChangeShapeType="1"/>
              </p:cNvSpPr>
              <p:nvPr/>
            </p:nvSpPr>
            <p:spPr bwMode="auto">
              <a:xfrm>
                <a:off x="2304" y="3553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8" name="Line 103"/>
              <p:cNvSpPr>
                <a:spLocks noChangeShapeType="1"/>
              </p:cNvSpPr>
              <p:nvPr/>
            </p:nvSpPr>
            <p:spPr bwMode="auto">
              <a:xfrm flipV="1">
                <a:off x="3059" y="3529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9" name="Line 104"/>
              <p:cNvSpPr>
                <a:spLocks noChangeShapeType="1"/>
              </p:cNvSpPr>
              <p:nvPr/>
            </p:nvSpPr>
            <p:spPr bwMode="auto">
              <a:xfrm>
                <a:off x="2311" y="371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0" name="Line 105"/>
              <p:cNvSpPr>
                <a:spLocks noChangeShapeType="1"/>
              </p:cNvSpPr>
              <p:nvPr/>
            </p:nvSpPr>
            <p:spPr bwMode="auto">
              <a:xfrm flipV="1">
                <a:off x="3489" y="3351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1" name="Line 106"/>
              <p:cNvSpPr>
                <a:spLocks noChangeShapeType="1"/>
              </p:cNvSpPr>
              <p:nvPr/>
            </p:nvSpPr>
            <p:spPr bwMode="auto">
              <a:xfrm>
                <a:off x="2048" y="3380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2" name="Line 107"/>
              <p:cNvSpPr>
                <a:spLocks noChangeShapeType="1"/>
              </p:cNvSpPr>
              <p:nvPr/>
            </p:nvSpPr>
            <p:spPr bwMode="auto">
              <a:xfrm flipV="1">
                <a:off x="4074" y="3716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3" name="Line 108"/>
              <p:cNvSpPr>
                <a:spLocks noChangeShapeType="1"/>
              </p:cNvSpPr>
              <p:nvPr/>
            </p:nvSpPr>
            <p:spPr bwMode="auto">
              <a:xfrm flipV="1">
                <a:off x="4250" y="3609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4" name="Line 109"/>
              <p:cNvSpPr>
                <a:spLocks noChangeShapeType="1"/>
              </p:cNvSpPr>
              <p:nvPr/>
            </p:nvSpPr>
            <p:spPr bwMode="auto">
              <a:xfrm flipV="1">
                <a:off x="3059" y="3623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5" name="Line 110"/>
              <p:cNvSpPr>
                <a:spLocks noChangeShapeType="1"/>
              </p:cNvSpPr>
              <p:nvPr/>
            </p:nvSpPr>
            <p:spPr bwMode="auto">
              <a:xfrm flipV="1">
                <a:off x="3395" y="3609"/>
                <a:ext cx="4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6" name="Line 111"/>
              <p:cNvSpPr>
                <a:spLocks noChangeShapeType="1"/>
              </p:cNvSpPr>
              <p:nvPr/>
            </p:nvSpPr>
            <p:spPr bwMode="auto">
              <a:xfrm>
                <a:off x="3983" y="360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7" name="Line 112"/>
              <p:cNvSpPr>
                <a:spLocks noChangeShapeType="1"/>
              </p:cNvSpPr>
              <p:nvPr/>
            </p:nvSpPr>
            <p:spPr bwMode="auto">
              <a:xfrm>
                <a:off x="2741" y="3444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8" name="Line 113"/>
              <p:cNvSpPr>
                <a:spLocks noChangeShapeType="1"/>
              </p:cNvSpPr>
              <p:nvPr/>
            </p:nvSpPr>
            <p:spPr bwMode="auto">
              <a:xfrm>
                <a:off x="3128" y="353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9" name="Line 114"/>
              <p:cNvSpPr>
                <a:spLocks noChangeShapeType="1"/>
              </p:cNvSpPr>
              <p:nvPr/>
            </p:nvSpPr>
            <p:spPr bwMode="auto">
              <a:xfrm>
                <a:off x="4426" y="332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00" name="Line 115"/>
              <p:cNvSpPr>
                <a:spLocks noChangeShapeType="1"/>
              </p:cNvSpPr>
              <p:nvPr/>
            </p:nvSpPr>
            <p:spPr bwMode="auto">
              <a:xfrm>
                <a:off x="4879" y="3537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01" name="Line 116"/>
              <p:cNvSpPr>
                <a:spLocks noChangeShapeType="1"/>
              </p:cNvSpPr>
              <p:nvPr/>
            </p:nvSpPr>
            <p:spPr bwMode="auto">
              <a:xfrm>
                <a:off x="4624" y="3422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02" name="Line 117"/>
              <p:cNvSpPr>
                <a:spLocks noChangeShapeType="1"/>
              </p:cNvSpPr>
              <p:nvPr/>
            </p:nvSpPr>
            <p:spPr bwMode="auto">
              <a:xfrm>
                <a:off x="2914" y="3539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03" name="Line 118"/>
              <p:cNvSpPr>
                <a:spLocks noChangeShapeType="1"/>
              </p:cNvSpPr>
              <p:nvPr/>
            </p:nvSpPr>
            <p:spPr bwMode="auto">
              <a:xfrm>
                <a:off x="5098" y="3529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6289" name="Text Box 119"/>
            <p:cNvSpPr txBox="1">
              <a:spLocks noChangeArrowheads="1"/>
            </p:cNvSpPr>
            <p:nvPr/>
          </p:nvSpPr>
          <p:spPr bwMode="auto">
            <a:xfrm>
              <a:off x="1008" y="3120"/>
              <a:ext cx="2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rgbClr val="CC3300"/>
                  </a:solidFill>
                  <a:cs typeface="Times New Roman" charset="0"/>
                </a:rPr>
                <a:t>Aligned Acts of Improvement</a:t>
              </a:r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838200" y="1143087"/>
            <a:ext cx="6019800" cy="1426509"/>
            <a:chOff x="768" y="867"/>
            <a:chExt cx="3792" cy="871"/>
          </a:xfrm>
        </p:grpSpPr>
        <p:grpSp>
          <p:nvGrpSpPr>
            <p:cNvPr id="5" name="Group 121"/>
            <p:cNvGrpSpPr>
              <a:grpSpLocks/>
            </p:cNvGrpSpPr>
            <p:nvPr/>
          </p:nvGrpSpPr>
          <p:grpSpPr bwMode="auto">
            <a:xfrm>
              <a:off x="768" y="1192"/>
              <a:ext cx="3792" cy="546"/>
              <a:chOff x="1536" y="1151"/>
              <a:chExt cx="3888" cy="567"/>
            </a:xfrm>
          </p:grpSpPr>
          <p:sp>
            <p:nvSpPr>
              <p:cNvPr id="96265" name="Rectangle 122"/>
              <p:cNvSpPr>
                <a:spLocks noChangeArrowheads="1"/>
              </p:cNvSpPr>
              <p:nvPr/>
            </p:nvSpPr>
            <p:spPr bwMode="auto">
              <a:xfrm>
                <a:off x="1536" y="1151"/>
                <a:ext cx="3888" cy="507"/>
              </a:xfrm>
              <a:prstGeom prst="rect">
                <a:avLst/>
              </a:prstGeom>
              <a:solidFill>
                <a:srgbClr val="FFFF00">
                  <a:alpha val="5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66" name="Line 123"/>
              <p:cNvSpPr>
                <a:spLocks noChangeShapeType="1"/>
              </p:cNvSpPr>
              <p:nvPr/>
            </p:nvSpPr>
            <p:spPr bwMode="auto">
              <a:xfrm flipV="1">
                <a:off x="1684" y="1200"/>
                <a:ext cx="490" cy="303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67" name="Line 124"/>
              <p:cNvSpPr>
                <a:spLocks noChangeShapeType="1"/>
              </p:cNvSpPr>
              <p:nvPr/>
            </p:nvSpPr>
            <p:spPr bwMode="auto">
              <a:xfrm flipV="1">
                <a:off x="3290" y="1555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68" name="Line 125"/>
              <p:cNvSpPr>
                <a:spLocks noChangeShapeType="1"/>
              </p:cNvSpPr>
              <p:nvPr/>
            </p:nvSpPr>
            <p:spPr bwMode="auto">
              <a:xfrm flipV="1">
                <a:off x="3081" y="1341"/>
                <a:ext cx="280" cy="377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70" name="Line 127"/>
              <p:cNvSpPr>
                <a:spLocks noChangeShapeType="1"/>
              </p:cNvSpPr>
              <p:nvPr/>
            </p:nvSpPr>
            <p:spPr bwMode="auto">
              <a:xfrm flipV="1">
                <a:off x="2730" y="1200"/>
                <a:ext cx="421" cy="3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72" name="Line 129"/>
              <p:cNvSpPr>
                <a:spLocks noChangeShapeType="1"/>
              </p:cNvSpPr>
              <p:nvPr/>
            </p:nvSpPr>
            <p:spPr bwMode="auto">
              <a:xfrm>
                <a:off x="2730" y="1341"/>
                <a:ext cx="701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73" name="Line 130"/>
              <p:cNvSpPr>
                <a:spLocks noChangeShapeType="1"/>
              </p:cNvSpPr>
              <p:nvPr/>
            </p:nvSpPr>
            <p:spPr bwMode="auto">
              <a:xfrm flipV="1">
                <a:off x="3361" y="1254"/>
                <a:ext cx="700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74" name="Line 131"/>
              <p:cNvSpPr>
                <a:spLocks noChangeShapeType="1"/>
              </p:cNvSpPr>
              <p:nvPr/>
            </p:nvSpPr>
            <p:spPr bwMode="auto">
              <a:xfrm flipV="1">
                <a:off x="3570" y="1254"/>
                <a:ext cx="701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75" name="Line 132"/>
              <p:cNvSpPr>
                <a:spLocks noChangeShapeType="1"/>
              </p:cNvSpPr>
              <p:nvPr/>
            </p:nvSpPr>
            <p:spPr bwMode="auto">
              <a:xfrm>
                <a:off x="4207" y="1345"/>
                <a:ext cx="915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76" name="Line 133"/>
              <p:cNvSpPr>
                <a:spLocks noChangeShapeType="1"/>
              </p:cNvSpPr>
              <p:nvPr/>
            </p:nvSpPr>
            <p:spPr bwMode="auto">
              <a:xfrm flipV="1">
                <a:off x="4784" y="1404"/>
                <a:ext cx="493" cy="45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78" name="Line 135"/>
              <p:cNvSpPr>
                <a:spLocks noChangeShapeType="1"/>
              </p:cNvSpPr>
              <p:nvPr/>
            </p:nvSpPr>
            <p:spPr bwMode="auto">
              <a:xfrm flipH="1" flipV="1">
                <a:off x="2310" y="1266"/>
                <a:ext cx="112" cy="337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1" name="Line 138"/>
              <p:cNvSpPr>
                <a:spLocks noChangeShapeType="1"/>
              </p:cNvSpPr>
              <p:nvPr/>
            </p:nvSpPr>
            <p:spPr bwMode="auto">
              <a:xfrm flipV="1">
                <a:off x="2380" y="1254"/>
                <a:ext cx="490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2" name="Line 139"/>
              <p:cNvSpPr>
                <a:spLocks noChangeShapeType="1"/>
              </p:cNvSpPr>
              <p:nvPr/>
            </p:nvSpPr>
            <p:spPr bwMode="auto">
              <a:xfrm flipV="1">
                <a:off x="2274" y="1249"/>
                <a:ext cx="394" cy="2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3" name="Line 140"/>
              <p:cNvSpPr>
                <a:spLocks noChangeShapeType="1"/>
              </p:cNvSpPr>
              <p:nvPr/>
            </p:nvSpPr>
            <p:spPr bwMode="auto">
              <a:xfrm flipV="1">
                <a:off x="3160" y="1282"/>
                <a:ext cx="20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4" name="Line 141"/>
              <p:cNvSpPr>
                <a:spLocks noChangeShapeType="1"/>
              </p:cNvSpPr>
              <p:nvPr/>
            </p:nvSpPr>
            <p:spPr bwMode="auto">
              <a:xfrm>
                <a:off x="1930" y="1442"/>
                <a:ext cx="210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5" name="Line 142"/>
              <p:cNvSpPr>
                <a:spLocks noChangeShapeType="1"/>
              </p:cNvSpPr>
              <p:nvPr/>
            </p:nvSpPr>
            <p:spPr bwMode="auto">
              <a:xfrm>
                <a:off x="3781" y="1329"/>
                <a:ext cx="21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6" name="Line 143"/>
              <p:cNvSpPr>
                <a:spLocks noChangeShapeType="1"/>
              </p:cNvSpPr>
              <p:nvPr/>
            </p:nvSpPr>
            <p:spPr bwMode="auto">
              <a:xfrm>
                <a:off x="4276" y="1496"/>
                <a:ext cx="42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6264" name="Text Box 145"/>
            <p:cNvSpPr txBox="1">
              <a:spLocks noChangeArrowheads="1"/>
            </p:cNvSpPr>
            <p:nvPr/>
          </p:nvSpPr>
          <p:spPr bwMode="auto">
            <a:xfrm>
              <a:off x="816" y="867"/>
              <a:ext cx="29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rgbClr val="CC3300"/>
                  </a:solidFill>
                  <a:cs typeface="Times New Roman" charset="0"/>
                </a:rPr>
                <a:t>Random Acts of Improvement</a:t>
              </a:r>
            </a:p>
          </p:txBody>
        </p:sp>
      </p:grpSp>
      <p:sp>
        <p:nvSpPr>
          <p:cNvPr id="263315" name="Oval 147"/>
          <p:cNvSpPr>
            <a:spLocks noChangeArrowheads="1"/>
          </p:cNvSpPr>
          <p:nvPr/>
        </p:nvSpPr>
        <p:spPr bwMode="auto">
          <a:xfrm>
            <a:off x="7010400" y="1447800"/>
            <a:ext cx="1295400" cy="1219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2600" b="1" dirty="0">
                <a:solidFill>
                  <a:srgbClr val="FFFFFF"/>
                </a:solidFill>
                <a:cs typeface="Times New Roman" charset="0"/>
              </a:rPr>
              <a:t>GOALS</a:t>
            </a:r>
          </a:p>
        </p:txBody>
      </p:sp>
      <p:sp>
        <p:nvSpPr>
          <p:cNvPr id="337" name="Text Box 119"/>
          <p:cNvSpPr txBox="1">
            <a:spLocks noChangeArrowheads="1"/>
          </p:cNvSpPr>
          <p:nvPr/>
        </p:nvSpPr>
        <p:spPr bwMode="auto">
          <a:xfrm>
            <a:off x="1143000" y="2819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C3300"/>
                </a:solidFill>
                <a:cs typeface="Times New Roman" charset="0"/>
              </a:rPr>
              <a:t>Partially Aligned Acts of Improvement</a:t>
            </a:r>
          </a:p>
        </p:txBody>
      </p:sp>
      <p:cxnSp>
        <p:nvCxnSpPr>
          <p:cNvPr id="341" name="Straight Arrow Connector 340"/>
          <p:cNvCxnSpPr/>
          <p:nvPr/>
        </p:nvCxnSpPr>
        <p:spPr>
          <a:xfrm flipV="1">
            <a:off x="1371600" y="3810000"/>
            <a:ext cx="304800" cy="152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 flipV="1">
            <a:off x="1447800" y="3733800"/>
            <a:ext cx="304800" cy="152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 flipV="1">
            <a:off x="1295400" y="3962400"/>
            <a:ext cx="304800" cy="152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V="1">
            <a:off x="1295400" y="3733800"/>
            <a:ext cx="304800" cy="152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/>
          <p:cNvCxnSpPr/>
          <p:nvPr/>
        </p:nvCxnSpPr>
        <p:spPr>
          <a:xfrm>
            <a:off x="2895600" y="3581400"/>
            <a:ext cx="990600" cy="0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Down Arrow 351"/>
          <p:cNvSpPr/>
          <p:nvPr/>
        </p:nvSpPr>
        <p:spPr>
          <a:xfrm rot="19638407">
            <a:off x="4393940" y="3640280"/>
            <a:ext cx="105287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Down Arrow 352"/>
          <p:cNvSpPr/>
          <p:nvPr/>
        </p:nvSpPr>
        <p:spPr>
          <a:xfrm rot="19638407">
            <a:off x="4546340" y="3719983"/>
            <a:ext cx="105287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Down Arrow 353"/>
          <p:cNvSpPr/>
          <p:nvPr/>
        </p:nvSpPr>
        <p:spPr>
          <a:xfrm rot="19638407">
            <a:off x="4631516" y="3643783"/>
            <a:ext cx="105287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Down Arrow 354"/>
          <p:cNvSpPr/>
          <p:nvPr/>
        </p:nvSpPr>
        <p:spPr>
          <a:xfrm rot="19638407">
            <a:off x="4479116" y="3491383"/>
            <a:ext cx="105287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7" name="Straight Arrow Connector 356"/>
          <p:cNvCxnSpPr/>
          <p:nvPr/>
        </p:nvCxnSpPr>
        <p:spPr>
          <a:xfrm>
            <a:off x="3276600" y="4038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3276600" y="3962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>
            <a:off x="3124200" y="3962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>
            <a:off x="3124200" y="4038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 flipV="1">
            <a:off x="5867400" y="3505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V="1">
            <a:off x="6019800" y="3657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 flipV="1">
            <a:off x="5943600" y="3657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6019800" y="3505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val 147"/>
          <p:cNvSpPr>
            <a:spLocks noChangeArrowheads="1"/>
          </p:cNvSpPr>
          <p:nvPr/>
        </p:nvSpPr>
        <p:spPr bwMode="auto">
          <a:xfrm>
            <a:off x="7086600" y="3200400"/>
            <a:ext cx="1295400" cy="1219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2600" b="1" dirty="0">
                <a:solidFill>
                  <a:srgbClr val="FFFFFF"/>
                </a:solidFill>
                <a:cs typeface="Times New Roman" charset="0"/>
              </a:rPr>
              <a:t>GOALS</a:t>
            </a:r>
          </a:p>
        </p:txBody>
      </p:sp>
      <p:sp>
        <p:nvSpPr>
          <p:cNvPr id="367" name="Oval 147"/>
          <p:cNvSpPr>
            <a:spLocks noChangeArrowheads="1"/>
          </p:cNvSpPr>
          <p:nvPr/>
        </p:nvSpPr>
        <p:spPr bwMode="auto">
          <a:xfrm>
            <a:off x="7086600" y="5181600"/>
            <a:ext cx="1295400" cy="1219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2600" b="1" dirty="0">
                <a:solidFill>
                  <a:srgbClr val="FFFFFF"/>
                </a:solidFill>
                <a:cs typeface="Times New Roman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42517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263315" grpId="0" animBg="1"/>
      <p:bldP spid="337" grpId="0"/>
      <p:bldP spid="352" grpId="0" animBg="1"/>
      <p:bldP spid="353" grpId="0" animBg="1"/>
      <p:bldP spid="354" grpId="0" animBg="1"/>
      <p:bldP spid="355" grpId="0" animBg="1"/>
      <p:bldP spid="366" grpId="0" animBg="1"/>
      <p:bldP spid="3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D0C704F6-C8CA-45F7-9C3C-DDF97244B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>
          <a:xfrm>
            <a:off x="-4970" y="0"/>
            <a:ext cx="9143980" cy="6857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177998"/>
            <a:ext cx="487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70002"/>
                </a:solidFill>
              </a:rPr>
              <a:t>Connect with us</a:t>
            </a:r>
          </a:p>
          <a:p>
            <a:pPr algn="ctr"/>
            <a:endParaRPr lang="en-US" sz="2400" b="1" dirty="0">
              <a:solidFill>
                <a:srgbClr val="8E0000"/>
              </a:solidFill>
            </a:endParaRPr>
          </a:p>
          <a:p>
            <a:r>
              <a:rPr lang="en-US" sz="2400" dirty="0">
                <a:solidFill>
                  <a:srgbClr val="D70002"/>
                </a:solidFill>
              </a:rPr>
              <a:t>Twitter: </a:t>
            </a:r>
            <a:r>
              <a:rPr lang="en-US" sz="2400" dirty="0"/>
              <a:t>@</a:t>
            </a:r>
            <a:r>
              <a:rPr lang="en-US" sz="2400" dirty="0" err="1"/>
              <a:t>GAPartnership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err="1">
                <a:solidFill>
                  <a:srgbClr val="D70002"/>
                </a:solidFill>
              </a:rPr>
              <a:t>Facebook</a:t>
            </a:r>
            <a:r>
              <a:rPr lang="en-US" sz="2400" dirty="0">
                <a:solidFill>
                  <a:srgbClr val="D70002"/>
                </a:solidFill>
              </a:rPr>
              <a:t>: </a:t>
            </a:r>
            <a:r>
              <a:rPr lang="en-US" sz="2400" dirty="0"/>
              <a:t>Georgia Partnership for Excellence in Education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>
                <a:solidFill>
                  <a:srgbClr val="D70002"/>
                </a:solidFill>
              </a:rPr>
              <a:t>Instagram</a:t>
            </a:r>
            <a:r>
              <a:rPr lang="en-US" sz="2400" dirty="0">
                <a:solidFill>
                  <a:srgbClr val="D70002"/>
                </a:solidFill>
              </a:rPr>
              <a:t>: </a:t>
            </a:r>
            <a:r>
              <a:rPr lang="en-US" sz="2400" dirty="0"/>
              <a:t>@GAPARTNERSHIP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D70002"/>
                </a:solidFill>
              </a:rPr>
              <a:t>LinkedIn: </a:t>
            </a:r>
            <a:r>
              <a:rPr lang="en-US" sz="2400" dirty="0"/>
              <a:t>Georgia Partnership for Excellence in Education</a:t>
            </a:r>
          </a:p>
          <a:p>
            <a:endParaRPr lang="en-US" sz="2400" b="1" dirty="0">
              <a:solidFill>
                <a:srgbClr val="8E0000"/>
              </a:solidFill>
            </a:endParaRPr>
          </a:p>
          <a:p>
            <a:r>
              <a:rPr lang="en-US" sz="2400" dirty="0">
                <a:solidFill>
                  <a:srgbClr val="D70002"/>
                </a:solidFill>
              </a:rPr>
              <a:t>Website: </a:t>
            </a:r>
            <a:r>
              <a:rPr lang="en-US" sz="2400" b="1" dirty="0">
                <a:solidFill>
                  <a:srgbClr val="002060"/>
                </a:solidFill>
                <a:hlinkClick r:id="rId4"/>
              </a:rPr>
              <a:t>www.gpee.org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E517E70-1DE7-4F8C-9884-305835F071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626"/>
          <a:stretch/>
        </p:blipFill>
        <p:spPr>
          <a:xfrm>
            <a:off x="152403" y="381000"/>
            <a:ext cx="36575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6CB2F2DF703418D50FADA9ADA3629" ma:contentTypeVersion="6" ma:contentTypeDescription="Create a new document." ma:contentTypeScope="" ma:versionID="58bd7439c8e4adf92f6f90f0da1a17b9">
  <xsd:schema xmlns:xsd="http://www.w3.org/2001/XMLSchema" xmlns:xs="http://www.w3.org/2001/XMLSchema" xmlns:p="http://schemas.microsoft.com/office/2006/metadata/properties" xmlns:ns2="ab090288-4c34-446d-8647-54677f3ef443" xmlns:ns3="a5a119f9-ed53-4ed8-8889-091554ae87e3" targetNamespace="http://schemas.microsoft.com/office/2006/metadata/properties" ma:root="true" ma:fieldsID="e8d81ce92542e8ee8735826b6a4ff266" ns2:_="" ns3:_="">
    <xsd:import namespace="ab090288-4c34-446d-8647-54677f3ef443"/>
    <xsd:import namespace="a5a119f9-ed53-4ed8-8889-091554ae87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90288-4c34-446d-8647-54677f3ef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119f9-ed53-4ed8-8889-091554ae8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33646-C608-4099-A280-E6539AAD0203}">
  <ds:schemaRefs>
    <ds:schemaRef ds:uri="http://schemas.microsoft.com/office/2006/documentManagement/types"/>
    <ds:schemaRef ds:uri="http://purl.org/dc/elements/1.1/"/>
    <ds:schemaRef ds:uri="a5a119f9-ed53-4ed8-8889-091554ae87e3"/>
    <ds:schemaRef ds:uri="http://schemas.openxmlformats.org/package/2006/metadata/core-properties"/>
    <ds:schemaRef ds:uri="ab090288-4c34-446d-8647-54677f3ef443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7EFAF0-07B3-40C1-9207-0A0A7DC57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090288-4c34-446d-8647-54677f3ef443"/>
    <ds:schemaRef ds:uri="a5a119f9-ed53-4ed8-8889-091554ae8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3C184-71D8-40E0-B2A4-975CF7587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8985</TotalTime>
  <Words>93</Words>
  <Application>Microsoft Office PowerPoint</Application>
  <PresentationFormat>On-screen Show (4:3)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Percent Low-Income by School District</vt:lpstr>
      <vt:lpstr>Percent Low-Income and  Proficient + Distinguished 3rd Grade English Language Arts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sdolinger</dc:creator>
  <cp:lastModifiedBy>Elisa Adelman</cp:lastModifiedBy>
  <cp:revision>284</cp:revision>
  <cp:lastPrinted>2019-06-11T16:58:04Z</cp:lastPrinted>
  <dcterms:created xsi:type="dcterms:W3CDTF">2014-01-08T20:33:30Z</dcterms:created>
  <dcterms:modified xsi:type="dcterms:W3CDTF">2019-06-11T18:00:36Z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0x010100A126CB2F2DF703418D50FADA9ADA3629</vt:lpwstr>
  </property>
</Properties>
</file>