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1"/>
  </p:notesMasterIdLst>
  <p:handoutMasterIdLst>
    <p:handoutMasterId r:id="rId52"/>
  </p:handoutMasterIdLst>
  <p:sldIdLst>
    <p:sldId id="442" r:id="rId5"/>
    <p:sldId id="377" r:id="rId6"/>
    <p:sldId id="369" r:id="rId7"/>
    <p:sldId id="378" r:id="rId8"/>
    <p:sldId id="277" r:id="rId9"/>
    <p:sldId id="278" r:id="rId10"/>
    <p:sldId id="279" r:id="rId11"/>
    <p:sldId id="280" r:id="rId12"/>
    <p:sldId id="352" r:id="rId13"/>
    <p:sldId id="421" r:id="rId14"/>
    <p:sldId id="422" r:id="rId15"/>
    <p:sldId id="379" r:id="rId16"/>
    <p:sldId id="440" r:id="rId17"/>
    <p:sldId id="288" r:id="rId18"/>
    <p:sldId id="455" r:id="rId19"/>
    <p:sldId id="392" r:id="rId20"/>
    <p:sldId id="393" r:id="rId21"/>
    <p:sldId id="395" r:id="rId22"/>
    <p:sldId id="384" r:id="rId23"/>
    <p:sldId id="380" r:id="rId24"/>
    <p:sldId id="317" r:id="rId25"/>
    <p:sldId id="437" r:id="rId26"/>
    <p:sldId id="457" r:id="rId27"/>
    <p:sldId id="323" r:id="rId28"/>
    <p:sldId id="432" r:id="rId29"/>
    <p:sldId id="322" r:id="rId30"/>
    <p:sldId id="433" r:id="rId31"/>
    <p:sldId id="325" r:id="rId32"/>
    <p:sldId id="326" r:id="rId33"/>
    <p:sldId id="381" r:id="rId34"/>
    <p:sldId id="436" r:id="rId35"/>
    <p:sldId id="264" r:id="rId36"/>
    <p:sldId id="258" r:id="rId37"/>
    <p:sldId id="259" r:id="rId38"/>
    <p:sldId id="260" r:id="rId39"/>
    <p:sldId id="261" r:id="rId40"/>
    <p:sldId id="262" r:id="rId41"/>
    <p:sldId id="263" r:id="rId42"/>
    <p:sldId id="305" r:id="rId43"/>
    <p:sldId id="302" r:id="rId44"/>
    <p:sldId id="453" r:id="rId45"/>
    <p:sldId id="452" r:id="rId46"/>
    <p:sldId id="454" r:id="rId47"/>
    <p:sldId id="456" r:id="rId48"/>
    <p:sldId id="458" r:id="rId49"/>
    <p:sldId id="30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2491" autoAdjust="0"/>
  </p:normalViewPr>
  <p:slideViewPr>
    <p:cSldViewPr>
      <p:cViewPr varScale="1">
        <p:scale>
          <a:sx n="66" d="100"/>
          <a:sy n="66" d="100"/>
        </p:scale>
        <p:origin x="145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Brunswick!$AR$4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Brunswick!$AR$5:$AR$11</c:f>
              <c:numCache>
                <c:formatCode>0</c:formatCode>
                <c:ptCount val="7"/>
                <c:pt idx="0">
                  <c:v>82</c:v>
                </c:pt>
                <c:pt idx="1">
                  <c:v>80</c:v>
                </c:pt>
                <c:pt idx="2">
                  <c:v>77</c:v>
                </c:pt>
                <c:pt idx="3">
                  <c:v>76</c:v>
                </c:pt>
                <c:pt idx="4">
                  <c:v>76</c:v>
                </c:pt>
                <c:pt idx="5">
                  <c:v>61</c:v>
                </c:pt>
                <c:pt idx="6">
                  <c:v>47</c:v>
                </c:pt>
              </c:numCache>
            </c:numRef>
          </c:val>
          <c:extLst>
            <c:ext xmlns:c16="http://schemas.microsoft.com/office/drawing/2014/chart" uri="{C3380CC4-5D6E-409C-BE32-E72D297353CC}">
              <c16:uniqueId val="{00000000-143F-4D07-82B3-E8F05EDFDCD3}"/>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Brunswick!$AR$4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Brunswick!$AR$5:$AR$11</c:f>
              <c:numCache>
                <c:formatCode>0</c:formatCode>
                <c:ptCount val="7"/>
                <c:pt idx="0">
                  <c:v>82</c:v>
                </c:pt>
                <c:pt idx="1">
                  <c:v>80</c:v>
                </c:pt>
                <c:pt idx="2">
                  <c:v>77</c:v>
                </c:pt>
                <c:pt idx="3">
                  <c:v>76</c:v>
                </c:pt>
                <c:pt idx="4">
                  <c:v>76</c:v>
                </c:pt>
                <c:pt idx="5">
                  <c:v>61</c:v>
                </c:pt>
                <c:pt idx="6">
                  <c:v>47</c:v>
                </c:pt>
              </c:numCache>
            </c:numRef>
          </c:val>
          <c:extLst>
            <c:ext xmlns:c16="http://schemas.microsoft.com/office/drawing/2014/chart" uri="{C3380CC4-5D6E-409C-BE32-E72D297353CC}">
              <c16:uniqueId val="{00000000-3E6D-4F22-BABE-33207EA6154B}"/>
            </c:ext>
          </c:extLst>
        </c:ser>
        <c:ser>
          <c:idx val="1"/>
          <c:order val="1"/>
          <c:tx>
            <c:strRef>
              <c:f>Brunswick!$AS$4</c:f>
              <c:strCache>
                <c:ptCount val="1"/>
                <c:pt idx="0">
                  <c:v>% Proficient+ (GA 36%)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Brunswick!$AS$5:$AS$11</c:f>
              <c:numCache>
                <c:formatCode>0</c:formatCode>
                <c:ptCount val="7"/>
                <c:pt idx="0">
                  <c:v>35.300000000000004</c:v>
                </c:pt>
                <c:pt idx="1">
                  <c:v>16.3</c:v>
                </c:pt>
                <c:pt idx="2">
                  <c:v>30.4</c:v>
                </c:pt>
                <c:pt idx="3">
                  <c:v>29.799999999999997</c:v>
                </c:pt>
                <c:pt idx="4">
                  <c:v>33</c:v>
                </c:pt>
                <c:pt idx="5">
                  <c:v>27.200000000000003</c:v>
                </c:pt>
                <c:pt idx="6">
                  <c:v>45.6</c:v>
                </c:pt>
              </c:numCache>
            </c:numRef>
          </c:val>
          <c:extLst>
            <c:ext xmlns:c16="http://schemas.microsoft.com/office/drawing/2014/chart" uri="{C3380CC4-5D6E-409C-BE32-E72D297353CC}">
              <c16:uniqueId val="{00000001-3E6D-4F22-BABE-33207EA6154B}"/>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Brunswick!$AR$4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Brunswick!$AR$5:$AR$11</c:f>
              <c:numCache>
                <c:formatCode>0</c:formatCode>
                <c:ptCount val="7"/>
                <c:pt idx="0">
                  <c:v>82</c:v>
                </c:pt>
                <c:pt idx="1">
                  <c:v>80</c:v>
                </c:pt>
                <c:pt idx="2">
                  <c:v>77</c:v>
                </c:pt>
                <c:pt idx="3">
                  <c:v>76</c:v>
                </c:pt>
                <c:pt idx="4">
                  <c:v>76</c:v>
                </c:pt>
                <c:pt idx="5">
                  <c:v>61</c:v>
                </c:pt>
                <c:pt idx="6">
                  <c:v>47</c:v>
                </c:pt>
              </c:numCache>
            </c:numRef>
          </c:val>
          <c:extLst>
            <c:ext xmlns:c16="http://schemas.microsoft.com/office/drawing/2014/chart" uri="{C3380CC4-5D6E-409C-BE32-E72D297353CC}">
              <c16:uniqueId val="{00000000-2172-475F-912F-2CE4D5D5CCAF}"/>
            </c:ext>
          </c:extLst>
        </c:ser>
        <c:ser>
          <c:idx val="1"/>
          <c:order val="1"/>
          <c:tx>
            <c:strRef>
              <c:f>Brunswick!$AT$4</c:f>
              <c:strCache>
                <c:ptCount val="1"/>
                <c:pt idx="0">
                  <c:v>% Proficient+ (GA 35%)</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Brunswick!$AT$5:$AT$11</c:f>
              <c:numCache>
                <c:formatCode>0</c:formatCode>
                <c:ptCount val="7"/>
                <c:pt idx="0">
                  <c:v>47.900000000000006</c:v>
                </c:pt>
                <c:pt idx="1">
                  <c:v>8.3000000000000007</c:v>
                </c:pt>
                <c:pt idx="2">
                  <c:v>53.6</c:v>
                </c:pt>
                <c:pt idx="3">
                  <c:v>35.9</c:v>
                </c:pt>
                <c:pt idx="4">
                  <c:v>28.7</c:v>
                </c:pt>
                <c:pt idx="5">
                  <c:v>39.299999999999997</c:v>
                </c:pt>
                <c:pt idx="6">
                  <c:v>44.9</c:v>
                </c:pt>
              </c:numCache>
            </c:numRef>
          </c:val>
          <c:extLst>
            <c:ext xmlns:c16="http://schemas.microsoft.com/office/drawing/2014/chart" uri="{C3380CC4-5D6E-409C-BE32-E72D297353CC}">
              <c16:uniqueId val="{00000001-2172-475F-912F-2CE4D5D5CCAF}"/>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197246754623E-2"/>
          <c:y val="3.1998037607054289E-2"/>
          <c:w val="0.93789277158903417"/>
          <c:h val="0.69677742684746036"/>
        </c:manualLayout>
      </c:layout>
      <c:barChart>
        <c:barDir val="col"/>
        <c:grouping val="clustered"/>
        <c:varyColors val="0"/>
        <c:ser>
          <c:idx val="0"/>
          <c:order val="0"/>
          <c:tx>
            <c:strRef>
              <c:f>Brunswick!$AR$4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Brunswick!$AR$5:$AR$11</c:f>
              <c:numCache>
                <c:formatCode>0</c:formatCode>
                <c:ptCount val="7"/>
                <c:pt idx="0">
                  <c:v>82</c:v>
                </c:pt>
                <c:pt idx="1">
                  <c:v>80</c:v>
                </c:pt>
                <c:pt idx="2">
                  <c:v>77</c:v>
                </c:pt>
                <c:pt idx="3">
                  <c:v>76</c:v>
                </c:pt>
                <c:pt idx="4">
                  <c:v>76</c:v>
                </c:pt>
                <c:pt idx="5">
                  <c:v>61</c:v>
                </c:pt>
                <c:pt idx="6">
                  <c:v>47</c:v>
                </c:pt>
              </c:numCache>
            </c:numRef>
          </c:val>
          <c:extLst>
            <c:ext xmlns:c16="http://schemas.microsoft.com/office/drawing/2014/chart" uri="{C3380CC4-5D6E-409C-BE32-E72D297353CC}">
              <c16:uniqueId val="{00000000-3EE0-4594-833A-6BC45C9A922F}"/>
            </c:ext>
          </c:extLst>
        </c:ser>
        <c:ser>
          <c:idx val="3"/>
          <c:order val="1"/>
          <c:tx>
            <c:strRef>
              <c:f>Brunswick!$AU$4</c:f>
              <c:strCache>
                <c:ptCount val="1"/>
                <c:pt idx="0">
                  <c:v>Graduation Rate (GA 82%)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Brunswick!$AQ$5:$AQ$11</c:f>
              <c:strCache>
                <c:ptCount val="7"/>
                <c:pt idx="0">
                  <c:v>Brantley</c:v>
                </c:pt>
                <c:pt idx="1">
                  <c:v>McIntosh</c:v>
                </c:pt>
                <c:pt idx="2">
                  <c:v>Charlton</c:v>
                </c:pt>
                <c:pt idx="3">
                  <c:v>Long</c:v>
                </c:pt>
                <c:pt idx="4">
                  <c:v>Wayne</c:v>
                </c:pt>
                <c:pt idx="5">
                  <c:v>Glynn</c:v>
                </c:pt>
                <c:pt idx="6">
                  <c:v>Camden</c:v>
                </c:pt>
              </c:strCache>
            </c:strRef>
          </c:cat>
          <c:val>
            <c:numRef>
              <c:f>Brunswick!$AU$5:$AU$11</c:f>
              <c:numCache>
                <c:formatCode>0</c:formatCode>
                <c:ptCount val="7"/>
                <c:pt idx="0">
                  <c:v>82.8</c:v>
                </c:pt>
                <c:pt idx="1">
                  <c:v>77.19</c:v>
                </c:pt>
                <c:pt idx="2">
                  <c:v>86.55</c:v>
                </c:pt>
                <c:pt idx="3">
                  <c:v>92.37</c:v>
                </c:pt>
                <c:pt idx="4">
                  <c:v>90.83</c:v>
                </c:pt>
                <c:pt idx="5">
                  <c:v>95.07</c:v>
                </c:pt>
                <c:pt idx="6">
                  <c:v>92.57</c:v>
                </c:pt>
              </c:numCache>
            </c:numRef>
          </c:val>
          <c:extLst>
            <c:ext xmlns:c16="http://schemas.microsoft.com/office/drawing/2014/chart" uri="{C3380CC4-5D6E-409C-BE32-E72D297353CC}">
              <c16:uniqueId val="{00000001-3EE0-4594-833A-6BC45C9A922F}"/>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2409708921519942"/>
          <c:y val="0.88150943513736479"/>
          <c:w val="0.74880250239197965"/>
          <c:h val="9.0242005739418762E-2"/>
        </c:manualLayout>
      </c:layout>
      <c:overlay val="0"/>
    </c:legend>
    <c:plotVisOnly val="1"/>
    <c:dispBlanksAs val="gap"/>
    <c:showDLblsOverMax val="0"/>
  </c:chart>
  <c:txPr>
    <a:bodyPr/>
    <a:lstStyle/>
    <a:p>
      <a:pPr>
        <a:defRPr sz="2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0066"/>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6.17283950617284E-3"/>
                  <c:y val="6.321839080459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Sheet1!$B$11:$B$15</c:f>
              <c:numCache>
                <c:formatCode>General</c:formatCode>
                <c:ptCount val="5"/>
                <c:pt idx="0">
                  <c:v>43</c:v>
                </c:pt>
                <c:pt idx="1">
                  <c:v>44</c:v>
                </c:pt>
                <c:pt idx="2">
                  <c:v>46</c:v>
                </c:pt>
                <c:pt idx="3">
                  <c:v>47</c:v>
                </c:pt>
                <c:pt idx="4">
                  <c:v>51</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4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Sheet1!$C$11:$C$15</c:f>
              <c:numCache>
                <c:formatCode>General</c:formatCode>
                <c:ptCount val="5"/>
                <c:pt idx="0">
                  <c:v>44</c:v>
                </c:pt>
                <c:pt idx="1">
                  <c:v>44</c:v>
                </c:pt>
                <c:pt idx="2">
                  <c:v>46</c:v>
                </c:pt>
                <c:pt idx="3">
                  <c:v>44</c:v>
                </c:pt>
                <c:pt idx="4">
                  <c:v>47</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Sheet1!$B$19:$B$23</c:f>
              <c:numCache>
                <c:formatCode>General</c:formatCode>
                <c:ptCount val="5"/>
                <c:pt idx="0">
                  <c:v>38</c:v>
                </c:pt>
                <c:pt idx="1">
                  <c:v>38</c:v>
                </c:pt>
                <c:pt idx="2">
                  <c:v>38</c:v>
                </c:pt>
                <c:pt idx="3">
                  <c:v>40</c:v>
                </c:pt>
                <c:pt idx="4">
                  <c:v>41</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Sheet1!$C$19:$C$23</c:f>
              <c:numCache>
                <c:formatCode>General</c:formatCode>
                <c:ptCount val="5"/>
                <c:pt idx="0">
                  <c:v>44</c:v>
                </c:pt>
                <c:pt idx="1">
                  <c:v>43</c:v>
                </c:pt>
                <c:pt idx="2">
                  <c:v>42</c:v>
                </c:pt>
                <c:pt idx="3">
                  <c:v>41</c:v>
                </c:pt>
                <c:pt idx="4">
                  <c:v>41</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2001-2010</a:t>
            </a:r>
            <a:r>
              <a:rPr lang="en-US" baseline="0" dirty="0"/>
              <a:t>:  Percent Population Increase</a:t>
            </a:r>
            <a:endParaRPr lang="en-US" dirty="0"/>
          </a:p>
        </c:rich>
      </c:tx>
      <c:overlay val="0"/>
    </c:title>
    <c:autoTitleDeleted val="0"/>
    <c:plotArea>
      <c:layout/>
      <c:barChart>
        <c:barDir val="bar"/>
        <c:grouping val="clustered"/>
        <c:varyColors val="0"/>
        <c:ser>
          <c:idx val="0"/>
          <c:order val="0"/>
          <c:tx>
            <c:strRef>
              <c:f>Sheet1!$B$1</c:f>
              <c:strCache>
                <c:ptCount val="1"/>
                <c:pt idx="0">
                  <c:v>White</c:v>
                </c:pt>
              </c:strCache>
            </c:strRef>
          </c:tx>
          <c:spPr>
            <a:solidFill>
              <a:srgbClr val="92D050"/>
            </a:solidFill>
          </c:spPr>
          <c:invertIfNegative val="0"/>
          <c:dPt>
            <c:idx val="0"/>
            <c:invertIfNegative val="0"/>
            <c:bubble3D val="0"/>
            <c:spPr>
              <a:solidFill>
                <a:srgbClr val="92D050"/>
              </a:solidFill>
            </c:spPr>
            <c:extLst>
              <c:ext xmlns:c16="http://schemas.microsoft.com/office/drawing/2014/chart" uri="{C3380CC4-5D6E-409C-BE32-E72D297353CC}">
                <c16:uniqueId val="{00000000-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8.0000000000000099E-2</c:v>
                </c:pt>
              </c:numCache>
            </c:numRef>
          </c:val>
          <c:extLst>
            <c:ext xmlns:c16="http://schemas.microsoft.com/office/drawing/2014/chart" uri="{C3380CC4-5D6E-409C-BE32-E72D297353CC}">
              <c16:uniqueId val="{00000001-3909-459F-8364-9B19DE392B33}"/>
            </c:ext>
          </c:extLst>
        </c:ser>
        <c:ser>
          <c:idx val="1"/>
          <c:order val="1"/>
          <c:tx>
            <c:strRef>
              <c:f>Sheet1!$C$1</c:f>
              <c:strCache>
                <c:ptCount val="1"/>
                <c:pt idx="0">
                  <c:v>Total Population</c:v>
                </c:pt>
              </c:strCache>
            </c:strRef>
          </c:tx>
          <c:spPr>
            <a:solidFill>
              <a:srgbClr val="E11148"/>
            </a:solidFill>
          </c:spPr>
          <c:invertIfNegative val="0"/>
          <c:dLbls>
            <c:dLbl>
              <c:idx val="0"/>
              <c:tx>
                <c:rich>
                  <a:bodyPr/>
                  <a:lstStyle/>
                  <a:p>
                    <a:r>
                      <a:rPr lang="en-US" dirty="0"/>
                      <a:t>All</a:t>
                    </a:r>
                    <a:r>
                      <a:rPr lang="en-US" baseline="0" dirty="0"/>
                      <a:t> </a:t>
                    </a:r>
                    <a:r>
                      <a:rPr lang="en-US" dirty="0"/>
                      <a:t>16%</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0.16</c:v>
                </c:pt>
              </c:numCache>
            </c:numRef>
          </c:val>
          <c:extLst>
            <c:ext xmlns:c16="http://schemas.microsoft.com/office/drawing/2014/chart" uri="{C3380CC4-5D6E-409C-BE32-E72D297353CC}">
              <c16:uniqueId val="{00000003-3909-459F-8364-9B19DE392B33}"/>
            </c:ext>
          </c:extLst>
        </c:ser>
        <c:ser>
          <c:idx val="2"/>
          <c:order val="2"/>
          <c:tx>
            <c:strRef>
              <c:f>Sheet1!$D$1</c:f>
              <c:strCache>
                <c:ptCount val="1"/>
                <c:pt idx="0">
                  <c:v>Black </c:v>
                </c:pt>
              </c:strCache>
            </c:strRef>
          </c:tx>
          <c:spPr>
            <a:solidFill>
              <a:srgbClr val="006600"/>
            </a:solidFill>
          </c:spPr>
          <c:invertIfNegative val="0"/>
          <c:dLbls>
            <c:dLbl>
              <c:idx val="0"/>
              <c:tx>
                <c:rich>
                  <a:bodyPr/>
                  <a:lstStyle/>
                  <a:p>
                    <a:r>
                      <a:rPr lang="en-US" dirty="0"/>
                      <a:t>African-American 20%</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c:v>
                </c:pt>
              </c:numCache>
            </c:numRef>
          </c:val>
          <c:extLst>
            <c:ext xmlns:c16="http://schemas.microsoft.com/office/drawing/2014/chart" uri="{C3380CC4-5D6E-409C-BE32-E72D297353CC}">
              <c16:uniqueId val="{00000005-3909-459F-8364-9B19DE392B33}"/>
            </c:ext>
          </c:extLst>
        </c:ser>
        <c:ser>
          <c:idx val="3"/>
          <c:order val="3"/>
          <c:tx>
            <c:strRef>
              <c:f>Sheet1!$E$1</c:f>
              <c:strCache>
                <c:ptCount val="1"/>
                <c:pt idx="0">
                  <c:v>Children in Poverty</c:v>
                </c:pt>
              </c:strCache>
            </c:strRef>
          </c:tx>
          <c:spPr>
            <a:solidFill>
              <a:srgbClr val="CECA22"/>
            </a:solidFill>
          </c:spPr>
          <c:invertIfNegative val="0"/>
          <c:dLbls>
            <c:dLbl>
              <c:idx val="0"/>
              <c:tx>
                <c:rich>
                  <a:bodyPr/>
                  <a:lstStyle/>
                  <a:p>
                    <a:r>
                      <a:rPr lang="en-US" dirty="0">
                        <a:solidFill>
                          <a:schemeClr val="tx1">
                            <a:lumMod val="95000"/>
                            <a:lumOff val="5000"/>
                          </a:schemeClr>
                        </a:solidFill>
                      </a:rPr>
                      <a:t>Living in</a:t>
                    </a:r>
                    <a:r>
                      <a:rPr lang="en-US" baseline="0" dirty="0">
                        <a:solidFill>
                          <a:schemeClr val="tx1">
                            <a:lumMod val="95000"/>
                            <a:lumOff val="5000"/>
                          </a:schemeClr>
                        </a:solidFill>
                      </a:rPr>
                      <a:t> p</a:t>
                    </a:r>
                    <a:r>
                      <a:rPr lang="en-US" dirty="0">
                        <a:solidFill>
                          <a:schemeClr val="tx1">
                            <a:lumMod val="95000"/>
                            <a:lumOff val="5000"/>
                          </a:schemeClr>
                        </a:solidFill>
                      </a:rPr>
                      <a:t>overty 38%</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09-459F-8364-9B19DE392B33}"/>
                </c:ext>
              </c:extLst>
            </c:dLbl>
            <c:spPr>
              <a:noFill/>
              <a:ln>
                <a:noFill/>
              </a:ln>
              <a:effectLst/>
            </c:spPr>
            <c:txPr>
              <a:bodyPr/>
              <a:lstStyle/>
              <a:p>
                <a:pPr>
                  <a:defRPr>
                    <a:solidFill>
                      <a:schemeClr val="tx1">
                        <a:lumMod val="95000"/>
                        <a:lumOff val="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0.380000000000002</c:v>
                </c:pt>
              </c:numCache>
            </c:numRef>
          </c:val>
          <c:extLst>
            <c:ext xmlns:c16="http://schemas.microsoft.com/office/drawing/2014/chart" uri="{C3380CC4-5D6E-409C-BE32-E72D297353CC}">
              <c16:uniqueId val="{00000007-3909-459F-8364-9B19DE392B33}"/>
            </c:ext>
          </c:extLst>
        </c:ser>
        <c:ser>
          <c:idx val="4"/>
          <c:order val="4"/>
          <c:tx>
            <c:strRef>
              <c:f>Sheet1!$F$1</c:f>
              <c:strCache>
                <c:ptCount val="1"/>
                <c:pt idx="0">
                  <c:v>Asian</c:v>
                </c:pt>
              </c:strCache>
            </c:strRef>
          </c:tx>
          <c:spPr>
            <a:solidFill>
              <a:srgbClr val="3366FF"/>
            </a:solidFill>
          </c:spPr>
          <c:invertIfNegative val="0"/>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0.45</c:v>
                </c:pt>
              </c:numCache>
            </c:numRef>
          </c:val>
          <c:extLst>
            <c:ext xmlns:c16="http://schemas.microsoft.com/office/drawing/2014/chart" uri="{C3380CC4-5D6E-409C-BE32-E72D297353CC}">
              <c16:uniqueId val="{00000009-3909-459F-8364-9B19DE392B33}"/>
            </c:ext>
          </c:extLst>
        </c:ser>
        <c:ser>
          <c:idx val="5"/>
          <c:order val="5"/>
          <c:tx>
            <c:strRef>
              <c:f>Sheet1!$G$1</c:f>
              <c:strCache>
                <c:ptCount val="1"/>
                <c:pt idx="0">
                  <c:v>Hispanic</c:v>
                </c:pt>
              </c:strCache>
            </c:strRef>
          </c:tx>
          <c:spPr>
            <a:solidFill>
              <a:srgbClr val="002060"/>
            </a:solidFill>
          </c:spPr>
          <c:invertIfNegative val="0"/>
          <c:dPt>
            <c:idx val="0"/>
            <c:invertIfNegative val="0"/>
            <c:bubble3D val="0"/>
            <c:spPr>
              <a:solidFill>
                <a:srgbClr val="000066"/>
              </a:solidFill>
            </c:spPr>
            <c:extLst>
              <c:ext xmlns:c16="http://schemas.microsoft.com/office/drawing/2014/chart" uri="{C3380CC4-5D6E-409C-BE32-E72D297353CC}">
                <c16:uniqueId val="{0000000A-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0.49</c:v>
                </c:pt>
              </c:numCache>
            </c:numRef>
          </c:val>
          <c:extLst>
            <c:ext xmlns:c16="http://schemas.microsoft.com/office/drawing/2014/chart" uri="{C3380CC4-5D6E-409C-BE32-E72D297353CC}">
              <c16:uniqueId val="{0000000B-3909-459F-8364-9B19DE392B33}"/>
            </c:ext>
          </c:extLst>
        </c:ser>
        <c:dLbls>
          <c:showLegendKey val="0"/>
          <c:showVal val="1"/>
          <c:showCatName val="0"/>
          <c:showSerName val="0"/>
          <c:showPercent val="0"/>
          <c:showBubbleSize val="0"/>
        </c:dLbls>
        <c:gapWidth val="106"/>
        <c:overlap val="-11"/>
        <c:axId val="226870016"/>
        <c:axId val="226865200"/>
      </c:barChart>
      <c:catAx>
        <c:axId val="226870016"/>
        <c:scaling>
          <c:orientation val="minMax"/>
        </c:scaling>
        <c:delete val="0"/>
        <c:axPos val="l"/>
        <c:numFmt formatCode="General" sourceLinked="1"/>
        <c:majorTickMark val="none"/>
        <c:minorTickMark val="none"/>
        <c:tickLblPos val="nextTo"/>
        <c:crossAx val="226865200"/>
        <c:crosses val="autoZero"/>
        <c:auto val="1"/>
        <c:lblAlgn val="ctr"/>
        <c:lblOffset val="100"/>
        <c:noMultiLvlLbl val="0"/>
      </c:catAx>
      <c:valAx>
        <c:axId val="226865200"/>
        <c:scaling>
          <c:orientation val="minMax"/>
        </c:scaling>
        <c:delete val="0"/>
        <c:axPos val="b"/>
        <c:majorGridlines/>
        <c:numFmt formatCode="0%" sourceLinked="1"/>
        <c:majorTickMark val="none"/>
        <c:minorTickMark val="none"/>
        <c:tickLblPos val="nextTo"/>
        <c:crossAx val="22687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Rates.xlsx]Brunswick!PivotTable2</c:name>
    <c:fmtId val="17"/>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s>
    <c:plotArea>
      <c:layout/>
      <c:lineChart>
        <c:grouping val="standard"/>
        <c:varyColors val="0"/>
        <c:ser>
          <c:idx val="0"/>
          <c:order val="0"/>
          <c:tx>
            <c:strRef>
              <c:f>Brunswick!$B$4:$B$5</c:f>
              <c:strCache>
                <c:ptCount val="1"/>
                <c:pt idx="0">
                  <c:v>Brantley</c:v>
                </c:pt>
              </c:strCache>
            </c:strRef>
          </c:tx>
          <c:cat>
            <c:strRef>
              <c:f>Brunswick!$A$6:$A$10</c:f>
              <c:strCache>
                <c:ptCount val="5"/>
                <c:pt idx="0">
                  <c:v>2012 </c:v>
                </c:pt>
                <c:pt idx="1">
                  <c:v>2013 </c:v>
                </c:pt>
                <c:pt idx="2">
                  <c:v>2014 </c:v>
                </c:pt>
                <c:pt idx="3">
                  <c:v>2015 </c:v>
                </c:pt>
                <c:pt idx="4">
                  <c:v>2016 </c:v>
                </c:pt>
              </c:strCache>
            </c:strRef>
          </c:cat>
          <c:val>
            <c:numRef>
              <c:f>Brunswick!$B$6:$B$10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BD81-451B-9E47-E38EB8F5E9DF}"/>
            </c:ext>
          </c:extLst>
        </c:ser>
        <c:ser>
          <c:idx val="1"/>
          <c:order val="1"/>
          <c:tx>
            <c:strRef>
              <c:f>Brunswick!$C$4:$C$5</c:f>
              <c:strCache>
                <c:ptCount val="1"/>
                <c:pt idx="0">
                  <c:v>Camden</c:v>
                </c:pt>
              </c:strCache>
            </c:strRef>
          </c:tx>
          <c:cat>
            <c:strRef>
              <c:f>Brunswick!$A$6:$A$10</c:f>
              <c:strCache>
                <c:ptCount val="5"/>
                <c:pt idx="0">
                  <c:v>2012 </c:v>
                </c:pt>
                <c:pt idx="1">
                  <c:v>2013 </c:v>
                </c:pt>
                <c:pt idx="2">
                  <c:v>2014 </c:v>
                </c:pt>
                <c:pt idx="3">
                  <c:v>2015 </c:v>
                </c:pt>
                <c:pt idx="4">
                  <c:v>2016 </c:v>
                </c:pt>
              </c:strCache>
            </c:strRef>
          </c:cat>
          <c:val>
            <c:numRef>
              <c:f>Brunswick!$C$6:$C$10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BD81-451B-9E47-E38EB8F5E9DF}"/>
            </c:ext>
          </c:extLst>
        </c:ser>
        <c:ser>
          <c:idx val="2"/>
          <c:order val="2"/>
          <c:tx>
            <c:strRef>
              <c:f>Brunswick!$D$4:$D$5</c:f>
              <c:strCache>
                <c:ptCount val="1"/>
                <c:pt idx="0">
                  <c:v>Charlton</c:v>
                </c:pt>
              </c:strCache>
            </c:strRef>
          </c:tx>
          <c:cat>
            <c:strRef>
              <c:f>Brunswick!$A$6:$A$10</c:f>
              <c:strCache>
                <c:ptCount val="5"/>
                <c:pt idx="0">
                  <c:v>2012 </c:v>
                </c:pt>
                <c:pt idx="1">
                  <c:v>2013 </c:v>
                </c:pt>
                <c:pt idx="2">
                  <c:v>2014 </c:v>
                </c:pt>
                <c:pt idx="3">
                  <c:v>2015 </c:v>
                </c:pt>
                <c:pt idx="4">
                  <c:v>2016 </c:v>
                </c:pt>
              </c:strCache>
            </c:strRef>
          </c:cat>
          <c:val>
            <c:numRef>
              <c:f>Brunswick!$D$6:$D$10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BD81-451B-9E47-E38EB8F5E9DF}"/>
            </c:ext>
          </c:extLst>
        </c:ser>
        <c:ser>
          <c:idx val="3"/>
          <c:order val="3"/>
          <c:tx>
            <c:strRef>
              <c:f>Brunswick!$E$4:$E$5</c:f>
              <c:strCache>
                <c:ptCount val="1"/>
                <c:pt idx="0">
                  <c:v>Georgia</c:v>
                </c:pt>
              </c:strCache>
            </c:strRef>
          </c:tx>
          <c:cat>
            <c:strRef>
              <c:f>Brunswick!$A$6:$A$10</c:f>
              <c:strCache>
                <c:ptCount val="5"/>
                <c:pt idx="0">
                  <c:v>2012 </c:v>
                </c:pt>
                <c:pt idx="1">
                  <c:v>2013 </c:v>
                </c:pt>
                <c:pt idx="2">
                  <c:v>2014 </c:v>
                </c:pt>
                <c:pt idx="3">
                  <c:v>2015 </c:v>
                </c:pt>
                <c:pt idx="4">
                  <c:v>2016 </c:v>
                </c:pt>
              </c:strCache>
            </c:strRef>
          </c:cat>
          <c:val>
            <c:numRef>
              <c:f>Brunswick!$E$6:$E$10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BD81-451B-9E47-E38EB8F5E9DF}"/>
            </c:ext>
          </c:extLst>
        </c:ser>
        <c:ser>
          <c:idx val="4"/>
          <c:order val="4"/>
          <c:tx>
            <c:strRef>
              <c:f>Brunswick!$F$4:$F$5</c:f>
              <c:strCache>
                <c:ptCount val="1"/>
                <c:pt idx="0">
                  <c:v>Glynn</c:v>
                </c:pt>
              </c:strCache>
            </c:strRef>
          </c:tx>
          <c:cat>
            <c:strRef>
              <c:f>Brunswick!$A$6:$A$10</c:f>
              <c:strCache>
                <c:ptCount val="5"/>
                <c:pt idx="0">
                  <c:v>2012 </c:v>
                </c:pt>
                <c:pt idx="1">
                  <c:v>2013 </c:v>
                </c:pt>
                <c:pt idx="2">
                  <c:v>2014 </c:v>
                </c:pt>
                <c:pt idx="3">
                  <c:v>2015 </c:v>
                </c:pt>
                <c:pt idx="4">
                  <c:v>2016 </c:v>
                </c:pt>
              </c:strCache>
            </c:strRef>
          </c:cat>
          <c:val>
            <c:numRef>
              <c:f>Brunswick!$F$6:$F$10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BD81-451B-9E47-E38EB8F5E9DF}"/>
            </c:ext>
          </c:extLst>
        </c:ser>
        <c:ser>
          <c:idx val="5"/>
          <c:order val="5"/>
          <c:tx>
            <c:strRef>
              <c:f>Brunswick!$G$4:$G$5</c:f>
              <c:strCache>
                <c:ptCount val="1"/>
                <c:pt idx="0">
                  <c:v>Long</c:v>
                </c:pt>
              </c:strCache>
            </c:strRef>
          </c:tx>
          <c:cat>
            <c:strRef>
              <c:f>Brunswick!$A$6:$A$10</c:f>
              <c:strCache>
                <c:ptCount val="5"/>
                <c:pt idx="0">
                  <c:v>2012 </c:v>
                </c:pt>
                <c:pt idx="1">
                  <c:v>2013 </c:v>
                </c:pt>
                <c:pt idx="2">
                  <c:v>2014 </c:v>
                </c:pt>
                <c:pt idx="3">
                  <c:v>2015 </c:v>
                </c:pt>
                <c:pt idx="4">
                  <c:v>2016 </c:v>
                </c:pt>
              </c:strCache>
            </c:strRef>
          </c:cat>
          <c:val>
            <c:numRef>
              <c:f>Brunswick!$G$6:$G$10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BD81-451B-9E47-E38EB8F5E9DF}"/>
            </c:ext>
          </c:extLst>
        </c:ser>
        <c:ser>
          <c:idx val="6"/>
          <c:order val="6"/>
          <c:tx>
            <c:strRef>
              <c:f>Brunswick!$H$4:$H$5</c:f>
              <c:strCache>
                <c:ptCount val="1"/>
                <c:pt idx="0">
                  <c:v>McIntosh</c:v>
                </c:pt>
              </c:strCache>
            </c:strRef>
          </c:tx>
          <c:cat>
            <c:strRef>
              <c:f>Brunswick!$A$6:$A$10</c:f>
              <c:strCache>
                <c:ptCount val="5"/>
                <c:pt idx="0">
                  <c:v>2012 </c:v>
                </c:pt>
                <c:pt idx="1">
                  <c:v>2013 </c:v>
                </c:pt>
                <c:pt idx="2">
                  <c:v>2014 </c:v>
                </c:pt>
                <c:pt idx="3">
                  <c:v>2015 </c:v>
                </c:pt>
                <c:pt idx="4">
                  <c:v>2016 </c:v>
                </c:pt>
              </c:strCache>
            </c:strRef>
          </c:cat>
          <c:val>
            <c:numRef>
              <c:f>Brunswick!$H$6:$H$10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BD81-451B-9E47-E38EB8F5E9DF}"/>
            </c:ext>
          </c:extLst>
        </c:ser>
        <c:ser>
          <c:idx val="7"/>
          <c:order val="7"/>
          <c:tx>
            <c:strRef>
              <c:f>Brunswick!$I$4:$I$5</c:f>
              <c:strCache>
                <c:ptCount val="1"/>
                <c:pt idx="0">
                  <c:v>Wayne</c:v>
                </c:pt>
              </c:strCache>
            </c:strRef>
          </c:tx>
          <c:cat>
            <c:strRef>
              <c:f>Brunswick!$A$6:$A$10</c:f>
              <c:strCache>
                <c:ptCount val="5"/>
                <c:pt idx="0">
                  <c:v>2012 </c:v>
                </c:pt>
                <c:pt idx="1">
                  <c:v>2013 </c:v>
                </c:pt>
                <c:pt idx="2">
                  <c:v>2014 </c:v>
                </c:pt>
                <c:pt idx="3">
                  <c:v>2015 </c:v>
                </c:pt>
                <c:pt idx="4">
                  <c:v>2016 </c:v>
                </c:pt>
              </c:strCache>
            </c:strRef>
          </c:cat>
          <c:val>
            <c:numRef>
              <c:f>Brunswick!$I$6:$I$10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BD81-451B-9E47-E38EB8F5E9DF}"/>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80"/>
          <c:min val="0"/>
        </c:scaling>
        <c:delete val="0"/>
        <c:axPos val="l"/>
        <c:majorGridlines/>
        <c:numFmt formatCode="0" sourceLinked="1"/>
        <c:majorTickMark val="out"/>
        <c:minorTickMark val="none"/>
        <c:tickLblPos val="nextTo"/>
        <c:crossAx val="102881920"/>
        <c:crosses val="autoZero"/>
        <c:crossBetween val="between"/>
        <c:majorUnit val="10"/>
      </c:valAx>
    </c:plotArea>
    <c:legend>
      <c:legendPos val="r"/>
      <c:overlay val="0"/>
    </c:legend>
    <c:plotVisOnly val="1"/>
    <c:dispBlanksAs val="gap"/>
    <c:showDLblsOverMax val="0"/>
  </c:chart>
  <c:txPr>
    <a:bodyPr/>
    <a:lstStyle/>
    <a:p>
      <a:pPr>
        <a:defRPr sz="22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Rates.xlsx]Brunswick!PivotTable1</c:name>
    <c:fmtId val="1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s>
    <c:plotArea>
      <c:layout>
        <c:manualLayout>
          <c:layoutTarget val="inner"/>
          <c:xMode val="edge"/>
          <c:yMode val="edge"/>
          <c:x val="0.10198358129132332"/>
          <c:y val="3.633177005013969E-2"/>
          <c:w val="0.70261734788099472"/>
          <c:h val="0.83788436694445156"/>
        </c:manualLayout>
      </c:layout>
      <c:lineChart>
        <c:grouping val="standard"/>
        <c:varyColors val="0"/>
        <c:ser>
          <c:idx val="0"/>
          <c:order val="0"/>
          <c:tx>
            <c:strRef>
              <c:f>Brunswick!$P$4:$P$5</c:f>
              <c:strCache>
                <c:ptCount val="1"/>
                <c:pt idx="0">
                  <c:v>Brantley</c:v>
                </c:pt>
              </c:strCache>
            </c:strRef>
          </c:tx>
          <c:cat>
            <c:strRef>
              <c:f>Brunswick!$O$6:$O$10</c:f>
              <c:strCache>
                <c:ptCount val="5"/>
                <c:pt idx="0">
                  <c:v>2012 </c:v>
                </c:pt>
                <c:pt idx="1">
                  <c:v>2013 </c:v>
                </c:pt>
                <c:pt idx="2">
                  <c:v>2014 </c:v>
                </c:pt>
                <c:pt idx="3">
                  <c:v>2015 </c:v>
                </c:pt>
                <c:pt idx="4">
                  <c:v>2016 </c:v>
                </c:pt>
              </c:strCache>
            </c:strRef>
          </c:cat>
          <c:val>
            <c:numRef>
              <c:f>Brunswick!$P$6:$P$10</c:f>
              <c:numCache>
                <c:formatCode>0</c:formatCode>
                <c:ptCount val="5"/>
                <c:pt idx="0">
                  <c:v>69.900000000000006</c:v>
                </c:pt>
                <c:pt idx="1">
                  <c:v>59.7</c:v>
                </c:pt>
                <c:pt idx="2">
                  <c:v>59.5</c:v>
                </c:pt>
                <c:pt idx="3">
                  <c:v>52.7</c:v>
                </c:pt>
                <c:pt idx="4">
                  <c:v>58.7</c:v>
                </c:pt>
              </c:numCache>
            </c:numRef>
          </c:val>
          <c:smooth val="0"/>
          <c:extLst>
            <c:ext xmlns:c16="http://schemas.microsoft.com/office/drawing/2014/chart" uri="{C3380CC4-5D6E-409C-BE32-E72D297353CC}">
              <c16:uniqueId val="{00000000-85A0-4DF3-A301-6FC2F9897738}"/>
            </c:ext>
          </c:extLst>
        </c:ser>
        <c:ser>
          <c:idx val="1"/>
          <c:order val="1"/>
          <c:tx>
            <c:strRef>
              <c:f>Brunswick!$Q$4:$Q$5</c:f>
              <c:strCache>
                <c:ptCount val="1"/>
                <c:pt idx="0">
                  <c:v>Camden</c:v>
                </c:pt>
              </c:strCache>
            </c:strRef>
          </c:tx>
          <c:cat>
            <c:strRef>
              <c:f>Brunswick!$O$6:$O$10</c:f>
              <c:strCache>
                <c:ptCount val="5"/>
                <c:pt idx="0">
                  <c:v>2012 </c:v>
                </c:pt>
                <c:pt idx="1">
                  <c:v>2013 </c:v>
                </c:pt>
                <c:pt idx="2">
                  <c:v>2014 </c:v>
                </c:pt>
                <c:pt idx="3">
                  <c:v>2015 </c:v>
                </c:pt>
                <c:pt idx="4">
                  <c:v>2016 </c:v>
                </c:pt>
              </c:strCache>
            </c:strRef>
          </c:cat>
          <c:val>
            <c:numRef>
              <c:f>Brunswick!$Q$6:$Q$10</c:f>
              <c:numCache>
                <c:formatCode>0</c:formatCode>
                <c:ptCount val="5"/>
                <c:pt idx="0">
                  <c:v>49.3</c:v>
                </c:pt>
                <c:pt idx="1">
                  <c:v>33</c:v>
                </c:pt>
                <c:pt idx="2">
                  <c:v>32.1</c:v>
                </c:pt>
                <c:pt idx="3">
                  <c:v>25.6</c:v>
                </c:pt>
                <c:pt idx="4">
                  <c:v>29.2</c:v>
                </c:pt>
              </c:numCache>
            </c:numRef>
          </c:val>
          <c:smooth val="0"/>
          <c:extLst>
            <c:ext xmlns:c16="http://schemas.microsoft.com/office/drawing/2014/chart" uri="{C3380CC4-5D6E-409C-BE32-E72D297353CC}">
              <c16:uniqueId val="{00000001-85A0-4DF3-A301-6FC2F9897738}"/>
            </c:ext>
          </c:extLst>
        </c:ser>
        <c:ser>
          <c:idx val="2"/>
          <c:order val="2"/>
          <c:tx>
            <c:strRef>
              <c:f>Brunswick!$R$4:$R$5</c:f>
              <c:strCache>
                <c:ptCount val="1"/>
                <c:pt idx="0">
                  <c:v>Charlton</c:v>
                </c:pt>
              </c:strCache>
            </c:strRef>
          </c:tx>
          <c:cat>
            <c:strRef>
              <c:f>Brunswick!$O$6:$O$10</c:f>
              <c:strCache>
                <c:ptCount val="5"/>
                <c:pt idx="0">
                  <c:v>2012 </c:v>
                </c:pt>
                <c:pt idx="1">
                  <c:v>2013 </c:v>
                </c:pt>
                <c:pt idx="2">
                  <c:v>2014 </c:v>
                </c:pt>
                <c:pt idx="3">
                  <c:v>2015 </c:v>
                </c:pt>
                <c:pt idx="4">
                  <c:v>2016 </c:v>
                </c:pt>
              </c:strCache>
            </c:strRef>
          </c:cat>
          <c:val>
            <c:numRef>
              <c:f>Brunswick!$R$6:$R$10</c:f>
              <c:numCache>
                <c:formatCode>0</c:formatCode>
                <c:ptCount val="5"/>
                <c:pt idx="0">
                  <c:v>71.400000000000006</c:v>
                </c:pt>
                <c:pt idx="1">
                  <c:v>32.9</c:v>
                </c:pt>
                <c:pt idx="2">
                  <c:v>39.299999999999997</c:v>
                </c:pt>
                <c:pt idx="3">
                  <c:v>36</c:v>
                </c:pt>
                <c:pt idx="4">
                  <c:v>35.299999999999997</c:v>
                </c:pt>
              </c:numCache>
            </c:numRef>
          </c:val>
          <c:smooth val="0"/>
          <c:extLst>
            <c:ext xmlns:c16="http://schemas.microsoft.com/office/drawing/2014/chart" uri="{C3380CC4-5D6E-409C-BE32-E72D297353CC}">
              <c16:uniqueId val="{00000002-85A0-4DF3-A301-6FC2F9897738}"/>
            </c:ext>
          </c:extLst>
        </c:ser>
        <c:ser>
          <c:idx val="3"/>
          <c:order val="3"/>
          <c:tx>
            <c:strRef>
              <c:f>Brunswick!$S$4:$S$5</c:f>
              <c:strCache>
                <c:ptCount val="1"/>
                <c:pt idx="0">
                  <c:v>Georgia</c:v>
                </c:pt>
              </c:strCache>
            </c:strRef>
          </c:tx>
          <c:cat>
            <c:strRef>
              <c:f>Brunswick!$O$6:$O$10</c:f>
              <c:strCache>
                <c:ptCount val="5"/>
                <c:pt idx="0">
                  <c:v>2012 </c:v>
                </c:pt>
                <c:pt idx="1">
                  <c:v>2013 </c:v>
                </c:pt>
                <c:pt idx="2">
                  <c:v>2014 </c:v>
                </c:pt>
                <c:pt idx="3">
                  <c:v>2015 </c:v>
                </c:pt>
                <c:pt idx="4">
                  <c:v>2016 </c:v>
                </c:pt>
              </c:strCache>
            </c:strRef>
          </c:cat>
          <c:val>
            <c:numRef>
              <c:f>Brunswick!$S$6:$S$10</c:f>
              <c:numCache>
                <c:formatCode>0</c:formatCode>
                <c:ptCount val="5"/>
                <c:pt idx="0">
                  <c:v>33.6</c:v>
                </c:pt>
                <c:pt idx="1">
                  <c:v>30.3</c:v>
                </c:pt>
                <c:pt idx="2">
                  <c:v>28.3</c:v>
                </c:pt>
                <c:pt idx="3">
                  <c:v>25.5</c:v>
                </c:pt>
                <c:pt idx="4">
                  <c:v>23.5</c:v>
                </c:pt>
              </c:numCache>
            </c:numRef>
          </c:val>
          <c:smooth val="0"/>
          <c:extLst>
            <c:ext xmlns:c16="http://schemas.microsoft.com/office/drawing/2014/chart" uri="{C3380CC4-5D6E-409C-BE32-E72D297353CC}">
              <c16:uniqueId val="{00000003-85A0-4DF3-A301-6FC2F9897738}"/>
            </c:ext>
          </c:extLst>
        </c:ser>
        <c:ser>
          <c:idx val="4"/>
          <c:order val="4"/>
          <c:tx>
            <c:strRef>
              <c:f>Brunswick!$T$4:$T$5</c:f>
              <c:strCache>
                <c:ptCount val="1"/>
                <c:pt idx="0">
                  <c:v>Glynn</c:v>
                </c:pt>
              </c:strCache>
            </c:strRef>
          </c:tx>
          <c:cat>
            <c:strRef>
              <c:f>Brunswick!$O$6:$O$10</c:f>
              <c:strCache>
                <c:ptCount val="5"/>
                <c:pt idx="0">
                  <c:v>2012 </c:v>
                </c:pt>
                <c:pt idx="1">
                  <c:v>2013 </c:v>
                </c:pt>
                <c:pt idx="2">
                  <c:v>2014 </c:v>
                </c:pt>
                <c:pt idx="3">
                  <c:v>2015 </c:v>
                </c:pt>
                <c:pt idx="4">
                  <c:v>2016 </c:v>
                </c:pt>
              </c:strCache>
            </c:strRef>
          </c:cat>
          <c:val>
            <c:numRef>
              <c:f>Brunswick!$T$6:$T$10</c:f>
              <c:numCache>
                <c:formatCode>0</c:formatCode>
                <c:ptCount val="5"/>
                <c:pt idx="0">
                  <c:v>49.9</c:v>
                </c:pt>
                <c:pt idx="1">
                  <c:v>51.8</c:v>
                </c:pt>
                <c:pt idx="2">
                  <c:v>38.9</c:v>
                </c:pt>
                <c:pt idx="3">
                  <c:v>39</c:v>
                </c:pt>
                <c:pt idx="4">
                  <c:v>37.200000000000003</c:v>
                </c:pt>
              </c:numCache>
            </c:numRef>
          </c:val>
          <c:smooth val="0"/>
          <c:extLst>
            <c:ext xmlns:c16="http://schemas.microsoft.com/office/drawing/2014/chart" uri="{C3380CC4-5D6E-409C-BE32-E72D297353CC}">
              <c16:uniqueId val="{00000004-85A0-4DF3-A301-6FC2F9897738}"/>
            </c:ext>
          </c:extLst>
        </c:ser>
        <c:ser>
          <c:idx val="5"/>
          <c:order val="5"/>
          <c:tx>
            <c:strRef>
              <c:f>Brunswick!$U$4:$U$5</c:f>
              <c:strCache>
                <c:ptCount val="1"/>
                <c:pt idx="0">
                  <c:v>Long</c:v>
                </c:pt>
              </c:strCache>
            </c:strRef>
          </c:tx>
          <c:cat>
            <c:strRef>
              <c:f>Brunswick!$O$6:$O$10</c:f>
              <c:strCache>
                <c:ptCount val="5"/>
                <c:pt idx="0">
                  <c:v>2012 </c:v>
                </c:pt>
                <c:pt idx="1">
                  <c:v>2013 </c:v>
                </c:pt>
                <c:pt idx="2">
                  <c:v>2014 </c:v>
                </c:pt>
                <c:pt idx="3">
                  <c:v>2015 </c:v>
                </c:pt>
                <c:pt idx="4">
                  <c:v>2016 </c:v>
                </c:pt>
              </c:strCache>
            </c:strRef>
          </c:cat>
          <c:val>
            <c:numRef>
              <c:f>Brunswick!$U$6:$U$10</c:f>
              <c:numCache>
                <c:formatCode>0</c:formatCode>
                <c:ptCount val="5"/>
                <c:pt idx="0">
                  <c:v>43.7</c:v>
                </c:pt>
                <c:pt idx="1">
                  <c:v>38.1</c:v>
                </c:pt>
                <c:pt idx="2">
                  <c:v>31.8</c:v>
                </c:pt>
                <c:pt idx="3">
                  <c:v>34.5</c:v>
                </c:pt>
                <c:pt idx="4">
                  <c:v>26.8</c:v>
                </c:pt>
              </c:numCache>
            </c:numRef>
          </c:val>
          <c:smooth val="0"/>
          <c:extLst>
            <c:ext xmlns:c16="http://schemas.microsoft.com/office/drawing/2014/chart" uri="{C3380CC4-5D6E-409C-BE32-E72D297353CC}">
              <c16:uniqueId val="{00000005-85A0-4DF3-A301-6FC2F9897738}"/>
            </c:ext>
          </c:extLst>
        </c:ser>
        <c:ser>
          <c:idx val="6"/>
          <c:order val="6"/>
          <c:tx>
            <c:strRef>
              <c:f>Brunswick!$V$4:$V$5</c:f>
              <c:strCache>
                <c:ptCount val="1"/>
                <c:pt idx="0">
                  <c:v>McIntosh</c:v>
                </c:pt>
              </c:strCache>
            </c:strRef>
          </c:tx>
          <c:cat>
            <c:strRef>
              <c:f>Brunswick!$O$6:$O$10</c:f>
              <c:strCache>
                <c:ptCount val="5"/>
                <c:pt idx="0">
                  <c:v>2012 </c:v>
                </c:pt>
                <c:pt idx="1">
                  <c:v>2013 </c:v>
                </c:pt>
                <c:pt idx="2">
                  <c:v>2014 </c:v>
                </c:pt>
                <c:pt idx="3">
                  <c:v>2015 </c:v>
                </c:pt>
                <c:pt idx="4">
                  <c:v>2016 </c:v>
                </c:pt>
              </c:strCache>
            </c:strRef>
          </c:cat>
          <c:val>
            <c:numRef>
              <c:f>Brunswick!$V$6:$V$10</c:f>
              <c:numCache>
                <c:formatCode>0</c:formatCode>
                <c:ptCount val="5"/>
                <c:pt idx="0">
                  <c:v>47.6</c:v>
                </c:pt>
                <c:pt idx="1">
                  <c:v>40.700000000000003</c:v>
                </c:pt>
                <c:pt idx="2">
                  <c:v>44.1</c:v>
                </c:pt>
                <c:pt idx="3">
                  <c:v>39.799999999999997</c:v>
                </c:pt>
                <c:pt idx="4">
                  <c:v>43.7</c:v>
                </c:pt>
              </c:numCache>
            </c:numRef>
          </c:val>
          <c:smooth val="0"/>
          <c:extLst>
            <c:ext xmlns:c16="http://schemas.microsoft.com/office/drawing/2014/chart" uri="{C3380CC4-5D6E-409C-BE32-E72D297353CC}">
              <c16:uniqueId val="{00000006-85A0-4DF3-A301-6FC2F9897738}"/>
            </c:ext>
          </c:extLst>
        </c:ser>
        <c:ser>
          <c:idx val="7"/>
          <c:order val="7"/>
          <c:tx>
            <c:strRef>
              <c:f>Brunswick!$W$4:$W$5</c:f>
              <c:strCache>
                <c:ptCount val="1"/>
                <c:pt idx="0">
                  <c:v>Wayne</c:v>
                </c:pt>
              </c:strCache>
            </c:strRef>
          </c:tx>
          <c:cat>
            <c:strRef>
              <c:f>Brunswick!$O$6:$O$10</c:f>
              <c:strCache>
                <c:ptCount val="5"/>
                <c:pt idx="0">
                  <c:v>2012 </c:v>
                </c:pt>
                <c:pt idx="1">
                  <c:v>2013 </c:v>
                </c:pt>
                <c:pt idx="2">
                  <c:v>2014 </c:v>
                </c:pt>
                <c:pt idx="3">
                  <c:v>2015 </c:v>
                </c:pt>
                <c:pt idx="4">
                  <c:v>2016 </c:v>
                </c:pt>
              </c:strCache>
            </c:strRef>
          </c:cat>
          <c:val>
            <c:numRef>
              <c:f>Brunswick!$W$6:$W$10</c:f>
              <c:numCache>
                <c:formatCode>0</c:formatCode>
                <c:ptCount val="5"/>
                <c:pt idx="0">
                  <c:v>68.5</c:v>
                </c:pt>
                <c:pt idx="1">
                  <c:v>57.4</c:v>
                </c:pt>
                <c:pt idx="2">
                  <c:v>53.7</c:v>
                </c:pt>
                <c:pt idx="3">
                  <c:v>41.2</c:v>
                </c:pt>
                <c:pt idx="4">
                  <c:v>49.1</c:v>
                </c:pt>
              </c:numCache>
            </c:numRef>
          </c:val>
          <c:smooth val="0"/>
          <c:extLst>
            <c:ext xmlns:c16="http://schemas.microsoft.com/office/drawing/2014/chart" uri="{C3380CC4-5D6E-409C-BE32-E72D297353CC}">
              <c16:uniqueId val="{00000007-85A0-4DF3-A301-6FC2F9897738}"/>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overlay val="0"/>
    </c:legend>
    <c:plotVisOnly val="1"/>
    <c:dispBlanksAs val="gap"/>
    <c:showDLblsOverMax val="0"/>
  </c:chart>
  <c:txPr>
    <a:bodyPr/>
    <a:lstStyle/>
    <a:p>
      <a:pPr>
        <a:defRPr sz="22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Workbook_9.20.2018_2018 Grad Rates.xlsx]Brunswick!PivotTable3</c:name>
    <c:fmtId val="15"/>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pivotFmt>
      <c:pivotFmt>
        <c:idx val="61"/>
      </c:pivotFmt>
      <c:pivotFmt>
        <c:idx val="62"/>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s>
    <c:plotArea>
      <c:layout/>
      <c:lineChart>
        <c:grouping val="standard"/>
        <c:varyColors val="0"/>
        <c:ser>
          <c:idx val="0"/>
          <c:order val="0"/>
          <c:tx>
            <c:strRef>
              <c:f>Brunswick!$AD$4:$AD$5</c:f>
              <c:strCache>
                <c:ptCount val="1"/>
                <c:pt idx="0">
                  <c:v>Brantley</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Brunswick!$AD$6:$AD$10</c:f>
              <c:numCache>
                <c:formatCode>0%</c:formatCode>
                <c:ptCount val="5"/>
                <c:pt idx="0">
                  <c:v>0.20300000000000001</c:v>
                </c:pt>
                <c:pt idx="1">
                  <c:v>0.251</c:v>
                </c:pt>
                <c:pt idx="2">
                  <c:v>0.15</c:v>
                </c:pt>
                <c:pt idx="3">
                  <c:v>0.159</c:v>
                </c:pt>
                <c:pt idx="4">
                  <c:v>0.17299999999999999</c:v>
                </c:pt>
              </c:numCache>
            </c:numRef>
          </c:val>
          <c:smooth val="0"/>
          <c:extLst>
            <c:ext xmlns:c16="http://schemas.microsoft.com/office/drawing/2014/chart" uri="{C3380CC4-5D6E-409C-BE32-E72D297353CC}">
              <c16:uniqueId val="{00000000-8DB9-4680-A438-5B115BCC9CEA}"/>
            </c:ext>
          </c:extLst>
        </c:ser>
        <c:ser>
          <c:idx val="1"/>
          <c:order val="1"/>
          <c:tx>
            <c:strRef>
              <c:f>Brunswick!$AE$4:$AE$5</c:f>
              <c:strCache>
                <c:ptCount val="1"/>
                <c:pt idx="0">
                  <c:v>Camden</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Brunswick!$AE$6:$AE$10</c:f>
              <c:numCache>
                <c:formatCode>0%</c:formatCode>
                <c:ptCount val="5"/>
                <c:pt idx="0">
                  <c:v>6.7000000000000004E-2</c:v>
                </c:pt>
                <c:pt idx="1">
                  <c:v>9.2999999999999999E-2</c:v>
                </c:pt>
                <c:pt idx="2">
                  <c:v>0.108</c:v>
                </c:pt>
                <c:pt idx="3">
                  <c:v>0.115</c:v>
                </c:pt>
                <c:pt idx="4">
                  <c:v>0.125</c:v>
                </c:pt>
              </c:numCache>
            </c:numRef>
          </c:val>
          <c:smooth val="0"/>
          <c:extLst>
            <c:ext xmlns:c16="http://schemas.microsoft.com/office/drawing/2014/chart" uri="{C3380CC4-5D6E-409C-BE32-E72D297353CC}">
              <c16:uniqueId val="{00000001-8DB9-4680-A438-5B115BCC9CEA}"/>
            </c:ext>
          </c:extLst>
        </c:ser>
        <c:ser>
          <c:idx val="2"/>
          <c:order val="2"/>
          <c:tx>
            <c:strRef>
              <c:f>Brunswick!$AF$4:$AF$5</c:f>
              <c:strCache>
                <c:ptCount val="1"/>
                <c:pt idx="0">
                  <c:v>Charlton</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Brunswick!$AF$6:$AF$10</c:f>
              <c:numCache>
                <c:formatCode>0%</c:formatCode>
                <c:ptCount val="5"/>
                <c:pt idx="0">
                  <c:v>2.1999999999999999E-2</c:v>
                </c:pt>
                <c:pt idx="1">
                  <c:v>0.11600000000000001</c:v>
                </c:pt>
                <c:pt idx="2">
                  <c:v>0.14899999999999999</c:v>
                </c:pt>
                <c:pt idx="3">
                  <c:v>0.14099999999999999</c:v>
                </c:pt>
                <c:pt idx="4">
                  <c:v>0.108</c:v>
                </c:pt>
              </c:numCache>
            </c:numRef>
          </c:val>
          <c:smooth val="0"/>
          <c:extLst>
            <c:ext xmlns:c16="http://schemas.microsoft.com/office/drawing/2014/chart" uri="{C3380CC4-5D6E-409C-BE32-E72D297353CC}">
              <c16:uniqueId val="{00000002-8DB9-4680-A438-5B115BCC9CEA}"/>
            </c:ext>
          </c:extLst>
        </c:ser>
        <c:ser>
          <c:idx val="3"/>
          <c:order val="3"/>
          <c:tx>
            <c:strRef>
              <c:f>Brunswick!$AG$4:$AG$5</c:f>
              <c:strCache>
                <c:ptCount val="1"/>
                <c:pt idx="0">
                  <c:v>Georgia</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Brunswick!$AG$6:$AG$10</c:f>
              <c:numCache>
                <c:formatCode>0%</c:formatCode>
                <c:ptCount val="5"/>
                <c:pt idx="0">
                  <c:v>0.111</c:v>
                </c:pt>
                <c:pt idx="1">
                  <c:v>0.109</c:v>
                </c:pt>
                <c:pt idx="2">
                  <c:v>0.104</c:v>
                </c:pt>
                <c:pt idx="3">
                  <c:v>9.8000000000000004E-2</c:v>
                </c:pt>
                <c:pt idx="4">
                  <c:v>9.0999999999999998E-2</c:v>
                </c:pt>
              </c:numCache>
            </c:numRef>
          </c:val>
          <c:smooth val="0"/>
          <c:extLst>
            <c:ext xmlns:c16="http://schemas.microsoft.com/office/drawing/2014/chart" uri="{C3380CC4-5D6E-409C-BE32-E72D297353CC}">
              <c16:uniqueId val="{00000003-8DB9-4680-A438-5B115BCC9CEA}"/>
            </c:ext>
          </c:extLst>
        </c:ser>
        <c:ser>
          <c:idx val="4"/>
          <c:order val="4"/>
          <c:tx>
            <c:strRef>
              <c:f>Brunswick!$AH$4:$AH$5</c:f>
              <c:strCache>
                <c:ptCount val="1"/>
                <c:pt idx="0">
                  <c:v>Glynn</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Brunswick!$AH$6:$AH$10</c:f>
              <c:numCache>
                <c:formatCode>0%</c:formatCode>
                <c:ptCount val="5"/>
                <c:pt idx="0">
                  <c:v>0.17399999999999999</c:v>
                </c:pt>
                <c:pt idx="1">
                  <c:v>0.16400000000000001</c:v>
                </c:pt>
                <c:pt idx="2">
                  <c:v>0.16200000000000001</c:v>
                </c:pt>
                <c:pt idx="3">
                  <c:v>0.16500000000000001</c:v>
                </c:pt>
                <c:pt idx="4">
                  <c:v>0.14899999999999999</c:v>
                </c:pt>
              </c:numCache>
            </c:numRef>
          </c:val>
          <c:smooth val="0"/>
          <c:extLst>
            <c:ext xmlns:c16="http://schemas.microsoft.com/office/drawing/2014/chart" uri="{C3380CC4-5D6E-409C-BE32-E72D297353CC}">
              <c16:uniqueId val="{00000004-8DB9-4680-A438-5B115BCC9CEA}"/>
            </c:ext>
          </c:extLst>
        </c:ser>
        <c:ser>
          <c:idx val="5"/>
          <c:order val="5"/>
          <c:tx>
            <c:strRef>
              <c:f>Brunswick!$AI$4:$AI$5</c:f>
              <c:strCache>
                <c:ptCount val="1"/>
                <c:pt idx="0">
                  <c:v>Long</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Brunswick!$AI$6:$AI$10</c:f>
              <c:numCache>
                <c:formatCode>0%</c:formatCode>
                <c:ptCount val="5"/>
                <c:pt idx="0">
                  <c:v>0.28899999999999998</c:v>
                </c:pt>
                <c:pt idx="1">
                  <c:v>0.28199999999999997</c:v>
                </c:pt>
                <c:pt idx="2">
                  <c:v>0.28799999999999998</c:v>
                </c:pt>
                <c:pt idx="3">
                  <c:v>0.21299999999999999</c:v>
                </c:pt>
                <c:pt idx="4">
                  <c:v>0.245</c:v>
                </c:pt>
              </c:numCache>
            </c:numRef>
          </c:val>
          <c:smooth val="0"/>
          <c:extLst>
            <c:ext xmlns:c16="http://schemas.microsoft.com/office/drawing/2014/chart" uri="{C3380CC4-5D6E-409C-BE32-E72D297353CC}">
              <c16:uniqueId val="{00000005-8DB9-4680-A438-5B115BCC9CEA}"/>
            </c:ext>
          </c:extLst>
        </c:ser>
        <c:ser>
          <c:idx val="6"/>
          <c:order val="6"/>
          <c:tx>
            <c:strRef>
              <c:f>Brunswick!$AJ$4:$AJ$5</c:f>
              <c:strCache>
                <c:ptCount val="1"/>
                <c:pt idx="0">
                  <c:v>McIntosh</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Brunswick!$AJ$6:$AJ$10</c:f>
              <c:numCache>
                <c:formatCode>0%</c:formatCode>
                <c:ptCount val="5"/>
                <c:pt idx="0">
                  <c:v>0.34599999999999997</c:v>
                </c:pt>
                <c:pt idx="1">
                  <c:v>0.214</c:v>
                </c:pt>
                <c:pt idx="2">
                  <c:v>0.14099999999999999</c:v>
                </c:pt>
                <c:pt idx="3">
                  <c:v>0.104</c:v>
                </c:pt>
                <c:pt idx="4">
                  <c:v>3.9E-2</c:v>
                </c:pt>
              </c:numCache>
            </c:numRef>
          </c:val>
          <c:smooth val="0"/>
          <c:extLst>
            <c:ext xmlns:c16="http://schemas.microsoft.com/office/drawing/2014/chart" uri="{C3380CC4-5D6E-409C-BE32-E72D297353CC}">
              <c16:uniqueId val="{00000006-8DB9-4680-A438-5B115BCC9CEA}"/>
            </c:ext>
          </c:extLst>
        </c:ser>
        <c:ser>
          <c:idx val="7"/>
          <c:order val="7"/>
          <c:tx>
            <c:strRef>
              <c:f>Brunswick!$AK$4:$AK$5</c:f>
              <c:strCache>
                <c:ptCount val="1"/>
                <c:pt idx="0">
                  <c:v>Wayne</c:v>
                </c:pt>
              </c:strCache>
            </c:strRef>
          </c:tx>
          <c:cat>
            <c:strRef>
              <c:f>Brunswick!$AC$6:$AC$10</c:f>
              <c:strCache>
                <c:ptCount val="5"/>
                <c:pt idx="0">
                  <c:v>2008 - 2012 </c:v>
                </c:pt>
                <c:pt idx="1">
                  <c:v>2009 - 2013 </c:v>
                </c:pt>
                <c:pt idx="2">
                  <c:v>2010 - 2014 </c:v>
                </c:pt>
                <c:pt idx="3">
                  <c:v>2011 - 2015 </c:v>
                </c:pt>
                <c:pt idx="4">
                  <c:v>2012 - 2016 </c:v>
                </c:pt>
              </c:strCache>
            </c:strRef>
          </c:cat>
          <c:val>
            <c:numRef>
              <c:f>Brunswick!$AK$6:$AK$10</c:f>
              <c:numCache>
                <c:formatCode>0%</c:formatCode>
                <c:ptCount val="5"/>
                <c:pt idx="0">
                  <c:v>0.159</c:v>
                </c:pt>
                <c:pt idx="1">
                  <c:v>0.13800000000000001</c:v>
                </c:pt>
                <c:pt idx="2">
                  <c:v>0.109</c:v>
                </c:pt>
                <c:pt idx="3">
                  <c:v>0.13800000000000001</c:v>
                </c:pt>
                <c:pt idx="4">
                  <c:v>0.154</c:v>
                </c:pt>
              </c:numCache>
            </c:numRef>
          </c:val>
          <c:smooth val="0"/>
          <c:extLst>
            <c:ext xmlns:c16="http://schemas.microsoft.com/office/drawing/2014/chart" uri="{C3380CC4-5D6E-409C-BE32-E72D297353CC}">
              <c16:uniqueId val="{00000007-8DB9-4680-A438-5B115BCC9CEA}"/>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overlay val="0"/>
    </c:legend>
    <c:plotVisOnly val="1"/>
    <c:dispBlanksAs val="gap"/>
    <c:showDLblsOverMax val="0"/>
  </c:chart>
  <c:txPr>
    <a:bodyPr/>
    <a:lstStyle/>
    <a:p>
      <a:pPr>
        <a:defRPr sz="22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9/28/2018</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9/28/2018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13</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14</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15</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 – based on 2015 graduation rate of 78.8%</a:t>
            </a:r>
          </a:p>
          <a:p>
            <a:pPr eaLnBrk="1" hangingPunct="1">
              <a:buFontTx/>
              <a:buChar char="-"/>
            </a:pPr>
            <a:endParaRPr lang="en-US" sz="1300" b="1" dirty="0"/>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2BFFC3A-DEEE-468E-9749-6880DB783333}" type="slidenum">
              <a:rPr lang="en-US" smtClean="0"/>
              <a:pPr/>
              <a:t>21</a:t>
            </a:fld>
            <a:endParaRPr lang="en-US"/>
          </a:p>
        </p:txBody>
      </p:sp>
      <p:sp>
        <p:nvSpPr>
          <p:cNvPr id="107523" name="Rectangle 2"/>
          <p:cNvSpPr>
            <a:spLocks noGrp="1" noRot="1" noChangeAspect="1" noChangeArrowheads="1" noTextEdit="1"/>
          </p:cNvSpPr>
          <p:nvPr>
            <p:ph type="sldImg"/>
          </p:nvPr>
        </p:nvSpPr>
        <p:spPr>
          <a:xfrm>
            <a:off x="1214438" y="696913"/>
            <a:ext cx="4638675" cy="3479800"/>
          </a:xfrm>
          <a:ln/>
        </p:spPr>
      </p:sp>
      <p:sp>
        <p:nvSpPr>
          <p:cNvPr id="107524" name="Rectangle 3"/>
          <p:cNvSpPr>
            <a:spLocks noGrp="1" noChangeArrowheads="1"/>
          </p:cNvSpPr>
          <p:nvPr>
            <p:ph type="body" idx="1"/>
          </p:nvPr>
        </p:nvSpPr>
        <p:spPr>
          <a:xfrm>
            <a:off x="942509" y="4408816"/>
            <a:ext cx="5181391" cy="4177356"/>
          </a:xfrm>
          <a:noFill/>
          <a:ln/>
        </p:spPr>
        <p:txBody>
          <a:bodyPr/>
          <a:lstStyle/>
          <a:p>
            <a:pPr marL="229170" indent="-229170"/>
            <a:r>
              <a:rPr lang="en-US" sz="1300" dirty="0"/>
              <a:t>Start with the foundations - </a:t>
            </a:r>
          </a:p>
        </p:txBody>
      </p:sp>
    </p:spTree>
    <p:extLst>
      <p:ext uri="{BB962C8B-B14F-4D97-AF65-F5344CB8AC3E}">
        <p14:creationId xmlns:p14="http://schemas.microsoft.com/office/powerpoint/2010/main" val="357312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23</a:t>
            </a:fld>
            <a:endParaRPr lang="en-US"/>
          </a:p>
        </p:txBody>
      </p:sp>
    </p:spTree>
    <p:extLst>
      <p:ext uri="{BB962C8B-B14F-4D97-AF65-F5344CB8AC3E}">
        <p14:creationId xmlns:p14="http://schemas.microsoft.com/office/powerpoint/2010/main" val="231186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24</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25</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27</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endParaRPr lang="en-US" dirty="0"/>
          </a:p>
          <a:p>
            <a:r>
              <a:rPr lang="en-US" b="1" baseline="0" dirty="0"/>
              <a:t>We do not currently have the workforce necessary to support our economic development needs to allow Georgia to be economically competitive – not only with other states, but internationally as well.</a:t>
            </a:r>
          </a:p>
          <a:p>
            <a:endParaRPr lang="en-US" baseline="0" dirty="0"/>
          </a:p>
          <a:p>
            <a:r>
              <a:rPr lang="en-US" baseline="0" dirty="0"/>
              <a:t>The 250,000 is a target set by the Complete College Georgia Plan out of the Governor’s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28</a:t>
            </a:fld>
            <a:endParaRPr lang="en-US"/>
          </a:p>
        </p:txBody>
      </p:sp>
    </p:spTree>
    <p:extLst>
      <p:ext uri="{BB962C8B-B14F-4D97-AF65-F5344CB8AC3E}">
        <p14:creationId xmlns:p14="http://schemas.microsoft.com/office/powerpoint/2010/main" val="3157511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29</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32</a:t>
            </a:fld>
            <a:endParaRPr lang="en-US"/>
          </a:p>
        </p:txBody>
      </p:sp>
    </p:spTree>
    <p:extLst>
      <p:ext uri="{BB962C8B-B14F-4D97-AF65-F5344CB8AC3E}">
        <p14:creationId xmlns:p14="http://schemas.microsoft.com/office/powerpoint/2010/main" val="22842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33</a:t>
            </a:fld>
            <a:endParaRPr lang="en-US"/>
          </a:p>
        </p:txBody>
      </p:sp>
    </p:spTree>
    <p:extLst>
      <p:ext uri="{BB962C8B-B14F-4D97-AF65-F5344CB8AC3E}">
        <p14:creationId xmlns:p14="http://schemas.microsoft.com/office/powerpoint/2010/main" val="208761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34</a:t>
            </a:fld>
            <a:endParaRPr lang="en-US"/>
          </a:p>
        </p:txBody>
      </p:sp>
    </p:spTree>
    <p:extLst>
      <p:ext uri="{BB962C8B-B14F-4D97-AF65-F5344CB8AC3E}">
        <p14:creationId xmlns:p14="http://schemas.microsoft.com/office/powerpoint/2010/main" val="235798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5</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35</a:t>
            </a:fld>
            <a:endParaRPr lang="en-US"/>
          </a:p>
        </p:txBody>
      </p:sp>
    </p:spTree>
    <p:extLst>
      <p:ext uri="{BB962C8B-B14F-4D97-AF65-F5344CB8AC3E}">
        <p14:creationId xmlns:p14="http://schemas.microsoft.com/office/powerpoint/2010/main" val="4247765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36</a:t>
            </a:fld>
            <a:endParaRPr lang="en-US"/>
          </a:p>
        </p:txBody>
      </p:sp>
    </p:spTree>
    <p:extLst>
      <p:ext uri="{BB962C8B-B14F-4D97-AF65-F5344CB8AC3E}">
        <p14:creationId xmlns:p14="http://schemas.microsoft.com/office/powerpoint/2010/main" val="124102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37</a:t>
            </a:fld>
            <a:endParaRPr lang="en-US"/>
          </a:p>
        </p:txBody>
      </p:sp>
    </p:spTree>
    <p:extLst>
      <p:ext uri="{BB962C8B-B14F-4D97-AF65-F5344CB8AC3E}">
        <p14:creationId xmlns:p14="http://schemas.microsoft.com/office/powerpoint/2010/main" val="115505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38</a:t>
            </a:fld>
            <a:endParaRPr lang="en-US"/>
          </a:p>
        </p:txBody>
      </p:sp>
    </p:spTree>
    <p:extLst>
      <p:ext uri="{BB962C8B-B14F-4D97-AF65-F5344CB8AC3E}">
        <p14:creationId xmlns:p14="http://schemas.microsoft.com/office/powerpoint/2010/main" val="1852037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39</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40</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42</a:t>
            </a:fld>
            <a:endParaRPr lang="en-US"/>
          </a:p>
        </p:txBody>
      </p:sp>
    </p:spTree>
    <p:extLst>
      <p:ext uri="{BB962C8B-B14F-4D97-AF65-F5344CB8AC3E}">
        <p14:creationId xmlns:p14="http://schemas.microsoft.com/office/powerpoint/2010/main" val="54712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Turn to your partner, folks sitting around you, and consider these 3 questions.</a:t>
            </a:r>
          </a:p>
          <a:p>
            <a:r>
              <a:rPr lang="en-US" b="1" dirty="0"/>
              <a:t>You have a sheet in your packet with these questions on them.  We will be gathering them back up at the end so please write down your thoughts for us.  As much as we are challenging you all to think about your next steps and the so-what, knowing your priorities, helps us (GPEE) to prioritize our work around these issues as well.</a:t>
            </a:r>
          </a:p>
          <a:p>
            <a:endParaRPr lang="en-US" b="1" dirty="0"/>
          </a:p>
          <a:p>
            <a:endParaRPr lang="en-US" b="1"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43</a:t>
            </a:fld>
            <a:endParaRPr lang="en-US"/>
          </a:p>
        </p:txBody>
      </p:sp>
    </p:spTree>
    <p:extLst>
      <p:ext uri="{BB962C8B-B14F-4D97-AF65-F5344CB8AC3E}">
        <p14:creationId xmlns:p14="http://schemas.microsoft.com/office/powerpoint/2010/main" val="266904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the report out – </a:t>
            </a:r>
          </a:p>
          <a:p>
            <a:r>
              <a:rPr lang="en-US" b="1" dirty="0"/>
              <a:t>Who would like to share?</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44</a:t>
            </a:fld>
            <a:endParaRPr lang="en-US"/>
          </a:p>
        </p:txBody>
      </p:sp>
    </p:spTree>
    <p:extLst>
      <p:ext uri="{BB962C8B-B14F-4D97-AF65-F5344CB8AC3E}">
        <p14:creationId xmlns:p14="http://schemas.microsoft.com/office/powerpoint/2010/main" val="1993403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45</a:t>
            </a:fld>
            <a:endParaRPr lang="en-US"/>
          </a:p>
        </p:txBody>
      </p:sp>
    </p:spTree>
    <p:extLst>
      <p:ext uri="{BB962C8B-B14F-4D97-AF65-F5344CB8AC3E}">
        <p14:creationId xmlns:p14="http://schemas.microsoft.com/office/powerpoint/2010/main" val="391477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46</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9</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81%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05216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73819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9/28/2018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tinyurl.com/BrunswickSummi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7.jpeg"/><Relationship Id="rId4" Type="http://schemas.openxmlformats.org/officeDocument/2006/relationships/hyperlink" Target="http://www.gpe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extLst>
              <p:ext uri="{D42A27DB-BD31-4B8C-83A1-F6EECF244321}">
                <p14:modId xmlns:p14="http://schemas.microsoft.com/office/powerpoint/2010/main" val="3746938640"/>
              </p:ext>
            </p:extLst>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p:txBody>
      </p:sp>
    </p:spTree>
    <p:extLst>
      <p:ext uri="{BB962C8B-B14F-4D97-AF65-F5344CB8AC3E}">
        <p14:creationId xmlns:p14="http://schemas.microsoft.com/office/powerpoint/2010/main" val="392286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a:p>
            <a:endParaRPr lang="en-US" sz="1200" dirty="0"/>
          </a:p>
        </p:txBody>
      </p:sp>
      <p:graphicFrame>
        <p:nvGraphicFramePr>
          <p:cNvPr id="7" name="Chart 6"/>
          <p:cNvGraphicFramePr/>
          <p:nvPr>
            <p:extLst>
              <p:ext uri="{D42A27DB-BD31-4B8C-83A1-F6EECF244321}">
                <p14:modId xmlns:p14="http://schemas.microsoft.com/office/powerpoint/2010/main" val="2654656133"/>
              </p:ext>
            </p:extLst>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1825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ext uri="{D42A27DB-BD31-4B8C-83A1-F6EECF244321}">
                <p14:modId xmlns:p14="http://schemas.microsoft.com/office/powerpoint/2010/main" val="3900627528"/>
              </p:ext>
            </p:extLst>
          </p:nvPr>
        </p:nvGraphicFramePr>
        <p:xfrm>
          <a:off x="152400" y="1371600"/>
          <a:ext cx="8772140" cy="4101450"/>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Trebuchet MS"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July 2018</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$66,456</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$41,600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$37,128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5.1%</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$27,612</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374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$15,600 </a:t>
            </a:r>
            <a:r>
              <a:rPr lang="en-US" sz="1600" dirty="0">
                <a:solidFill>
                  <a:schemeClr val="bg1"/>
                </a:solidFill>
              </a:rPr>
              <a:t>more a year than a </a:t>
            </a:r>
            <a:r>
              <a:rPr lang="en-US" sz="1600" dirty="0" err="1">
                <a:solidFill>
                  <a:schemeClr val="bg1"/>
                </a:solidFill>
              </a:rPr>
              <a:t>hs</a:t>
            </a:r>
            <a:r>
              <a:rPr lang="en-US" sz="1600" dirty="0">
                <a:solidFill>
                  <a:schemeClr val="bg1"/>
                </a:solidFill>
              </a:rPr>
              <a:t>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71% </a:t>
            </a:r>
            <a:r>
              <a:rPr lang="en-US" sz="1600" dirty="0" err="1">
                <a:solidFill>
                  <a:schemeClr val="bg1"/>
                </a:solidFill>
              </a:rPr>
              <a:t>hs</a:t>
            </a:r>
            <a:r>
              <a:rPr lang="en-US" sz="1600" dirty="0">
                <a:solidFill>
                  <a:schemeClr val="bg1"/>
                </a:solidFill>
              </a:rPr>
              <a:t> dropout</a:t>
            </a:r>
          </a:p>
          <a:p>
            <a:pPr algn="ctr"/>
            <a:r>
              <a:rPr lang="en-US" sz="1600" dirty="0">
                <a:solidFill>
                  <a:schemeClr val="bg1"/>
                </a:solidFill>
              </a:rPr>
              <a:t>45% </a:t>
            </a:r>
            <a:r>
              <a:rPr lang="en-US" sz="1600" dirty="0" err="1">
                <a:solidFill>
                  <a:schemeClr val="bg1"/>
                </a:solidFill>
              </a:rPr>
              <a:t>hs</a:t>
            </a:r>
            <a:r>
              <a:rPr lang="en-US" sz="1600" dirty="0">
                <a:solidFill>
                  <a:schemeClr val="bg1"/>
                </a:solidFill>
              </a:rPr>
              <a:t> graduate</a:t>
            </a:r>
          </a:p>
        </p:txBody>
      </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180970" y="1482913"/>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6100028" y="1483056"/>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Strengthening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88899" y="3886200"/>
            <a:ext cx="2521701" cy="2301171"/>
            <a:chOff x="5791200" y="4173889"/>
            <a:chExt cx="2279142" cy="2148771"/>
          </a:xfrm>
        </p:grpSpPr>
        <p:pic>
          <p:nvPicPr>
            <p:cNvPr id="12" name="Picture 11"/>
            <p:cNvPicPr>
              <a:picLocks noChangeAspect="1"/>
            </p:cNvPicPr>
            <p:nvPr/>
          </p:nvPicPr>
          <p:blipFill>
            <a:blip r:embed="rId3"/>
            <a:stretch>
              <a:fillRect/>
            </a:stretch>
          </p:blipFill>
          <p:spPr>
            <a:xfrm>
              <a:off x="5867400" y="4173889"/>
              <a:ext cx="2202942" cy="2148771"/>
            </a:xfrm>
            <a:prstGeom prst="rect">
              <a:avLst/>
            </a:prstGeom>
          </p:spPr>
        </p:pic>
        <p:sp>
          <p:nvSpPr>
            <p:cNvPr id="13" name="Rounded Rectangle 12"/>
            <p:cNvSpPr/>
            <p:nvPr/>
          </p:nvSpPr>
          <p:spPr>
            <a:xfrm>
              <a:off x="5791200" y="4724400"/>
              <a:ext cx="152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000066"/>
                </a:solidFill>
                <a:latin typeface="+mj-lt"/>
              </a:rPr>
              <a:t>Strengthening the Birth to Work Pipeline</a:t>
            </a:r>
          </a:p>
        </p:txBody>
      </p:sp>
      <p:grpSp>
        <p:nvGrpSpPr>
          <p:cNvPr id="5" name="Group 4"/>
          <p:cNvGrpSpPr/>
          <p:nvPr/>
        </p:nvGrpSpPr>
        <p:grpSpPr>
          <a:xfrm>
            <a:off x="381000" y="1295400"/>
            <a:ext cx="2899826" cy="2743200"/>
            <a:chOff x="609600" y="1524000"/>
            <a:chExt cx="2743200" cy="2540000"/>
          </a:xfrm>
        </p:grpSpPr>
        <p:pic>
          <p:nvPicPr>
            <p:cNvPr id="3" name="Picture 2"/>
            <p:cNvPicPr>
              <a:picLocks noChangeAspect="1"/>
            </p:cNvPicPr>
            <p:nvPr/>
          </p:nvPicPr>
          <p:blipFill>
            <a:blip r:embed="rId4"/>
            <a:stretch>
              <a:fillRect/>
            </a:stretch>
          </p:blipFill>
          <p:spPr>
            <a:xfrm>
              <a:off x="609600" y="1524000"/>
              <a:ext cx="2652532" cy="2540000"/>
            </a:xfrm>
            <a:prstGeom prst="rect">
              <a:avLst/>
            </a:prstGeom>
          </p:spPr>
        </p:pic>
        <p:sp>
          <p:nvSpPr>
            <p:cNvPr id="4" name="Rectangle 3"/>
            <p:cNvSpPr/>
            <p:nvPr/>
          </p:nvSpPr>
          <p:spPr>
            <a:xfrm>
              <a:off x="3048000" y="3352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2132" y="2590800"/>
            <a:ext cx="2910068" cy="2657475"/>
            <a:chOff x="3262132" y="2879725"/>
            <a:chExt cx="2452868" cy="2368550"/>
          </a:xfrm>
        </p:grpSpPr>
        <p:pic>
          <p:nvPicPr>
            <p:cNvPr id="6" name="Picture 5"/>
            <p:cNvPicPr>
              <a:picLocks noChangeAspect="1"/>
            </p:cNvPicPr>
            <p:nvPr/>
          </p:nvPicPr>
          <p:blipFill>
            <a:blip r:embed="rId5"/>
            <a:stretch>
              <a:fillRect/>
            </a:stretch>
          </p:blipFill>
          <p:spPr>
            <a:xfrm>
              <a:off x="3356808" y="2879725"/>
              <a:ext cx="2281992" cy="2368550"/>
            </a:xfrm>
            <a:prstGeom prst="rect">
              <a:avLst/>
            </a:prstGeom>
          </p:spPr>
        </p:pic>
        <p:sp>
          <p:nvSpPr>
            <p:cNvPr id="7" name="Rectangle 6"/>
            <p:cNvSpPr/>
            <p:nvPr/>
          </p:nvSpPr>
          <p:spPr>
            <a:xfrm>
              <a:off x="3262132" y="3543300"/>
              <a:ext cx="1668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4572000"/>
              <a:ext cx="228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85"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a:solidFill>
                  <a:schemeClr val="bg1"/>
                </a:solidFill>
                <a:latin typeface="Times New Roman" charset="0"/>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1075191" y="2347595"/>
            <a:ext cx="2186540" cy="3303071"/>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61320" y="2337137"/>
            <a:ext cx="6248400" cy="830997"/>
          </a:xfrm>
          <a:prstGeom prst="rect">
            <a:avLst/>
          </a:prstGeom>
          <a:noFill/>
          <a:ln w="9525">
            <a:noFill/>
            <a:miter lim="800000"/>
            <a:headEnd/>
            <a:tailEnd/>
          </a:ln>
        </p:spPr>
        <p:txBody>
          <a:bodyPr wrap="square">
            <a:spAutoFit/>
          </a:bodyPr>
          <a:lstStyle/>
          <a:p>
            <a:pPr algn="ctr"/>
            <a:r>
              <a:rPr lang="en-US" sz="2400" b="1" dirty="0">
                <a:solidFill>
                  <a:srgbClr val="000066"/>
                </a:solidFill>
                <a:latin typeface="+mj-lt"/>
              </a:rPr>
              <a:t>Essential Elements of </a:t>
            </a:r>
          </a:p>
          <a:p>
            <a:pPr algn="ctr"/>
            <a:r>
              <a:rPr lang="en-US" sz="24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382529" y="3190112"/>
            <a:ext cx="4506393" cy="2847317"/>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pic>
        <p:nvPicPr>
          <p:cNvPr id="6" name="Picture 5">
            <a:extLst>
              <a:ext uri="{FF2B5EF4-FFF2-40B4-BE49-F238E27FC236}">
                <a16:creationId xmlns:a16="http://schemas.microsoft.com/office/drawing/2014/main" id="{671F922D-1877-4D7E-8089-1259B5FA738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2944" y="406970"/>
            <a:ext cx="4400550" cy="1600728"/>
          </a:xfrm>
          <a:prstGeom prst="rect">
            <a:avLst/>
          </a:prstGeom>
        </p:spPr>
      </p:pic>
    </p:spTree>
    <p:extLst>
      <p:ext uri="{BB962C8B-B14F-4D97-AF65-F5344CB8AC3E}">
        <p14:creationId xmlns:p14="http://schemas.microsoft.com/office/powerpoint/2010/main" val="6026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graphicFrame>
        <p:nvGraphicFramePr>
          <p:cNvPr id="4" name="Chart 3"/>
          <p:cNvGraphicFramePr/>
          <p:nvPr>
            <p:extLst>
              <p:ext uri="{D42A27DB-BD31-4B8C-83A1-F6EECF244321}">
                <p14:modId xmlns:p14="http://schemas.microsoft.com/office/powerpoint/2010/main" val="2627493554"/>
              </p:ext>
            </p:extLst>
          </p:nvPr>
        </p:nvGraphicFramePr>
        <p:xfrm>
          <a:off x="152400" y="1143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488668"/>
            <a:ext cx="2209799" cy="307777"/>
          </a:xfrm>
          <a:prstGeom prst="rect">
            <a:avLst/>
          </a:prstGeom>
          <a:noFill/>
        </p:spPr>
        <p:txBody>
          <a:bodyPr wrap="square" rtlCol="0">
            <a:spAutoFit/>
          </a:bodyPr>
          <a:lstStyle/>
          <a:p>
            <a:r>
              <a:rPr lang="en-US" sz="1400" u="sng" dirty="0"/>
              <a:t>Source</a:t>
            </a:r>
            <a:r>
              <a:rPr lang="en-US" sz="1400" dirty="0"/>
              <a:t>: U.S Census Data</a:t>
            </a:r>
          </a:p>
        </p:txBody>
      </p:sp>
    </p:spTree>
    <p:extLst>
      <p:ext uri="{BB962C8B-B14F-4D97-AF65-F5344CB8AC3E}">
        <p14:creationId xmlns:p14="http://schemas.microsoft.com/office/powerpoint/2010/main" val="4461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graphicFrame>
        <p:nvGraphicFramePr>
          <p:cNvPr id="9" name="Table 8"/>
          <p:cNvGraphicFramePr>
            <a:graphicFrameLocks noGrp="1"/>
          </p:cNvGraphicFramePr>
          <p:nvPr>
            <p:extLst>
              <p:ext uri="{D42A27DB-BD31-4B8C-83A1-F6EECF244321}">
                <p14:modId xmlns:p14="http://schemas.microsoft.com/office/powerpoint/2010/main" val="3025632229"/>
              </p:ext>
            </p:extLst>
          </p:nvPr>
        </p:nvGraphicFramePr>
        <p:xfrm>
          <a:off x="381000" y="1600200"/>
          <a:ext cx="3733800" cy="36614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826832">
                <a:tc>
                  <a:txBody>
                    <a:bodyPr/>
                    <a:lstStyle/>
                    <a:p>
                      <a:endParaRPr lang="en-US" sz="2400" dirty="0"/>
                    </a:p>
                  </a:txBody>
                  <a:tcPr>
                    <a:solidFill>
                      <a:srgbClr val="E11148"/>
                    </a:solidFill>
                  </a:tcPr>
                </a:tc>
                <a:tc>
                  <a:txBody>
                    <a:bodyPr/>
                    <a:lstStyle/>
                    <a:p>
                      <a:pPr algn="ctr"/>
                      <a:r>
                        <a:rPr lang="en-US" sz="2400" dirty="0">
                          <a:solidFill>
                            <a:schemeClr val="bg1"/>
                          </a:solidFill>
                        </a:rPr>
                        <a:t>4th Grade Reading*</a:t>
                      </a:r>
                    </a:p>
                  </a:txBody>
                  <a:tcPr>
                    <a:solidFill>
                      <a:srgbClr val="E11148"/>
                    </a:solidFill>
                  </a:tcPr>
                </a:tc>
                <a:extLst>
                  <a:ext uri="{0D108BD9-81ED-4DB2-BD59-A6C34878D82A}">
                    <a16:rowId xmlns:a16="http://schemas.microsoft.com/office/drawing/2014/main" val="10000"/>
                  </a:ext>
                </a:extLst>
              </a:tr>
              <a:tr h="0">
                <a:tc>
                  <a:txBody>
                    <a:bodyPr/>
                    <a:lstStyle/>
                    <a:p>
                      <a:r>
                        <a:rPr lang="en-US" sz="2400" dirty="0">
                          <a:solidFill>
                            <a:schemeClr val="tx1">
                              <a:lumMod val="95000"/>
                              <a:lumOff val="5000"/>
                            </a:schemeClr>
                          </a:solidFill>
                        </a:rPr>
                        <a:t>All Students</a:t>
                      </a:r>
                    </a:p>
                  </a:txBody>
                  <a:tcPr>
                    <a:solidFill>
                      <a:srgbClr val="CECA22"/>
                    </a:solidFill>
                  </a:tcPr>
                </a:tc>
                <a:tc>
                  <a:txBody>
                    <a:bodyPr/>
                    <a:lstStyle/>
                    <a:p>
                      <a:pPr algn="ctr"/>
                      <a:r>
                        <a:rPr lang="en-US" sz="2400" dirty="0">
                          <a:solidFill>
                            <a:schemeClr val="tx1">
                              <a:lumMod val="95000"/>
                              <a:lumOff val="5000"/>
                            </a:schemeClr>
                          </a:solidFill>
                        </a:rPr>
                        <a:t>35%</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r>
                        <a:rPr lang="en-US" sz="2400" baseline="0">
                          <a:solidFill>
                            <a:schemeClr val="tx1">
                              <a:lumMod val="95000"/>
                              <a:lumOff val="5000"/>
                            </a:schemeClr>
                          </a:solidFill>
                        </a:rPr>
                        <a:t>Low-Income</a:t>
                      </a:r>
                      <a:endParaRPr lang="en-US" sz="2400" dirty="0">
                        <a:solidFill>
                          <a:schemeClr val="tx1">
                            <a:lumMod val="95000"/>
                            <a:lumOff val="5000"/>
                          </a:schemeClr>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r>
                        <a:rPr lang="en-US" sz="2400" baseline="0" dirty="0">
                          <a:solidFill>
                            <a:schemeClr val="bg1"/>
                          </a:solidFill>
                        </a:rPr>
                        <a:t>English Language Learners</a:t>
                      </a:r>
                      <a:endParaRPr lang="en-US" sz="2400" b="0" baseline="0" dirty="0">
                        <a:solidFill>
                          <a:schemeClr val="bg1"/>
                        </a:solidFill>
                      </a:endParaRPr>
                    </a:p>
                  </a:txBody>
                  <a:tcPr>
                    <a:solidFill>
                      <a:srgbClr val="0070C0"/>
                    </a:solidFill>
                  </a:tcPr>
                </a:tc>
                <a:tc>
                  <a:txBody>
                    <a:bodyPr/>
                    <a:lstStyle/>
                    <a:p>
                      <a:pPr algn="ctr"/>
                      <a:r>
                        <a:rPr lang="en-US" sz="2400" baseline="0" dirty="0">
                          <a:solidFill>
                            <a:schemeClr val="bg1"/>
                          </a:solidFill>
                        </a:rPr>
                        <a:t>10%</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15" name="Table 14">
            <a:extLst>
              <a:ext uri="{FF2B5EF4-FFF2-40B4-BE49-F238E27FC236}">
                <a16:creationId xmlns:a16="http://schemas.microsoft.com/office/drawing/2014/main" id="{171CD8D5-3046-42A1-9D14-E26BDDE5860A}"/>
              </a:ext>
            </a:extLst>
          </p:cNvPr>
          <p:cNvGraphicFramePr>
            <a:graphicFrameLocks noGrp="1"/>
          </p:cNvGraphicFramePr>
          <p:nvPr>
            <p:extLst>
              <p:ext uri="{D42A27DB-BD31-4B8C-83A1-F6EECF244321}">
                <p14:modId xmlns:p14="http://schemas.microsoft.com/office/powerpoint/2010/main" val="322901261"/>
              </p:ext>
            </p:extLst>
          </p:nvPr>
        </p:nvGraphicFramePr>
        <p:xfrm>
          <a:off x="4096215"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8th Grade Math*</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31%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4%</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A2D22098-3864-4DAF-9D3E-4EF02993106D}"/>
              </a:ext>
            </a:extLst>
          </p:cNvPr>
          <p:cNvGraphicFramePr>
            <a:graphicFrameLocks noGrp="1"/>
          </p:cNvGraphicFramePr>
          <p:nvPr>
            <p:extLst>
              <p:ext uri="{D42A27DB-BD31-4B8C-83A1-F6EECF244321}">
                <p14:modId xmlns:p14="http://schemas.microsoft.com/office/powerpoint/2010/main" val="125144800"/>
              </p:ext>
            </p:extLst>
          </p:nvPr>
        </p:nvGraphicFramePr>
        <p:xfrm>
          <a:off x="6096000"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HS Graduation**</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82%</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77%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58%</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153400" cy="1143000"/>
          </a:xfrm>
        </p:spPr>
        <p:txBody>
          <a:bodyPr>
            <a:normAutofit fontScale="90000"/>
          </a:bodyPr>
          <a:lstStyle/>
          <a:p>
            <a:r>
              <a:rPr lang="en-US" sz="3600" b="1" dirty="0">
                <a:solidFill>
                  <a:srgbClr val="000066"/>
                </a:solidFill>
              </a:rPr>
              <a:t>Georgia Needs:</a:t>
            </a:r>
            <a:br>
              <a:rPr lang="en-US" sz="3600" b="1" dirty="0">
                <a:solidFill>
                  <a:srgbClr val="000066"/>
                </a:solidFill>
              </a:rPr>
            </a:br>
            <a:r>
              <a:rPr lang="en-US" sz="3600" b="1" dirty="0">
                <a:solidFill>
                  <a:srgbClr val="000066"/>
                </a:solidFill>
              </a:rPr>
              <a:t>The Economic Development Pipeline</a:t>
            </a:r>
            <a:br>
              <a:rPr lang="en-US" sz="3600" dirty="0">
                <a:solidFill>
                  <a:srgbClr val="000066"/>
                </a:solidFill>
              </a:rPr>
            </a:br>
            <a:endParaRPr lang="en-US" sz="3600" dirty="0">
              <a:solidFill>
                <a:srgbClr val="000066"/>
              </a:solidFill>
            </a:endParaRPr>
          </a:p>
        </p:txBody>
      </p:sp>
      <p:sp>
        <p:nvSpPr>
          <p:cNvPr id="9" name="Text Box 24"/>
          <p:cNvSpPr txBox="1">
            <a:spLocks noChangeArrowheads="1"/>
          </p:cNvSpPr>
          <p:nvPr/>
        </p:nvSpPr>
        <p:spPr bwMode="auto">
          <a:xfrm>
            <a:off x="1447800" y="5105400"/>
            <a:ext cx="5943600" cy="1077218"/>
          </a:xfrm>
          <a:prstGeom prst="rect">
            <a:avLst/>
          </a:prstGeom>
          <a:noFill/>
          <a:ln w="9525">
            <a:noFill/>
            <a:miter lim="800000"/>
            <a:headEnd/>
            <a:tailEnd/>
          </a:ln>
        </p:spPr>
        <p:txBody>
          <a:bodyPr wrap="square">
            <a:spAutoFit/>
          </a:bodyPr>
          <a:lstStyle/>
          <a:p>
            <a:pPr algn="ctr"/>
            <a:r>
              <a:rPr lang="en-US" sz="3200" b="1" dirty="0">
                <a:solidFill>
                  <a:srgbClr val="E11148"/>
                </a:solidFill>
                <a:latin typeface="Calibri" pitchFamily="34" charset="0"/>
                <a:cs typeface="Arial" charset="0"/>
              </a:rPr>
              <a:t>Goal: </a:t>
            </a:r>
          </a:p>
          <a:p>
            <a:pPr algn="ctr"/>
            <a:r>
              <a:rPr lang="en-US" sz="3200" b="1" dirty="0">
                <a:solidFill>
                  <a:srgbClr val="E11148"/>
                </a:solidFill>
                <a:latin typeface="Calibri" pitchFamily="34" charset="0"/>
                <a:cs typeface="Arial" charset="0"/>
              </a:rPr>
              <a:t>250,000 new graduates by 2025</a:t>
            </a:r>
          </a:p>
        </p:txBody>
      </p:sp>
      <p:sp>
        <p:nvSpPr>
          <p:cNvPr id="6" name="TextBox 5"/>
          <p:cNvSpPr txBox="1"/>
          <p:nvPr/>
        </p:nvSpPr>
        <p:spPr>
          <a:xfrm>
            <a:off x="533400" y="2057400"/>
            <a:ext cx="7315200" cy="954107"/>
          </a:xfrm>
          <a:prstGeom prst="rect">
            <a:avLst/>
          </a:prstGeom>
          <a:noFill/>
        </p:spPr>
        <p:txBody>
          <a:bodyPr wrap="square" rtlCol="0">
            <a:spAutoFit/>
          </a:bodyPr>
          <a:lstStyle/>
          <a:p>
            <a:pPr algn="ctr">
              <a:spcBef>
                <a:spcPct val="50000"/>
              </a:spcBef>
            </a:pPr>
            <a:r>
              <a:rPr lang="en-US" sz="2800" b="1" dirty="0">
                <a:solidFill>
                  <a:srgbClr val="E11148"/>
                </a:solidFill>
                <a:latin typeface="Calibri" pitchFamily="34" charset="0"/>
                <a:cs typeface="Arial" charset="0"/>
              </a:rPr>
              <a:t>60% </a:t>
            </a:r>
            <a:r>
              <a:rPr lang="en-US" sz="2800" b="1" dirty="0">
                <a:latin typeface="Calibri" pitchFamily="34" charset="0"/>
                <a:cs typeface="Arial" charset="0"/>
              </a:rPr>
              <a:t>of jobs in 2020 will require some higher education</a:t>
            </a:r>
          </a:p>
        </p:txBody>
      </p:sp>
      <p:sp>
        <p:nvSpPr>
          <p:cNvPr id="10" name="Rectangle 9"/>
          <p:cNvSpPr/>
          <p:nvPr/>
        </p:nvSpPr>
        <p:spPr>
          <a:xfrm>
            <a:off x="914400" y="3581400"/>
            <a:ext cx="6934200" cy="954107"/>
          </a:xfrm>
          <a:prstGeom prst="rect">
            <a:avLst/>
          </a:prstGeom>
        </p:spPr>
        <p:txBody>
          <a:bodyPr wrap="square">
            <a:spAutoFit/>
          </a:bodyPr>
          <a:lstStyle/>
          <a:p>
            <a:pPr algn="ctr">
              <a:spcBef>
                <a:spcPct val="50000"/>
              </a:spcBef>
            </a:pPr>
            <a:r>
              <a:rPr lang="en-US" sz="2800" b="1" dirty="0">
                <a:solidFill>
                  <a:srgbClr val="E11148"/>
                </a:solidFill>
                <a:latin typeface="Calibri" pitchFamily="34" charset="0"/>
                <a:cs typeface="Arial" charset="0"/>
              </a:rPr>
              <a:t>48% </a:t>
            </a:r>
            <a:r>
              <a:rPr lang="en-US" sz="2800" b="1" dirty="0">
                <a:latin typeface="Calibri" pitchFamily="34" charset="0"/>
                <a:cs typeface="Arial" charset="0"/>
              </a:rPr>
              <a:t>of Georgians currently have a post-secondary degree</a:t>
            </a:r>
          </a:p>
        </p:txBody>
      </p:sp>
      <p:sp>
        <p:nvSpPr>
          <p:cNvPr id="7" name="Text Box 4"/>
          <p:cNvSpPr txBox="1">
            <a:spLocks noChangeArrowheads="1"/>
          </p:cNvSpPr>
          <p:nvPr/>
        </p:nvSpPr>
        <p:spPr bwMode="auto">
          <a:xfrm>
            <a:off x="152400" y="6324600"/>
            <a:ext cx="6172200" cy="290513"/>
          </a:xfrm>
          <a:prstGeom prst="rect">
            <a:avLst/>
          </a:prstGeom>
          <a:noFill/>
          <a:ln w="9525">
            <a:noFill/>
            <a:miter lim="800000"/>
            <a:headEnd/>
            <a:tailEnd/>
          </a:ln>
        </p:spPr>
        <p:txBody>
          <a:bodyPr>
            <a:spAutoFit/>
          </a:bodyPr>
          <a:lstStyle/>
          <a:p>
            <a:pPr eaLnBrk="0" hangingPunct="0">
              <a:spcBef>
                <a:spcPct val="50000"/>
              </a:spcBef>
            </a:pPr>
            <a:r>
              <a:rPr lang="en-US" sz="1300" u="sng" dirty="0">
                <a:cs typeface="Times New Roman" charset="0"/>
              </a:rPr>
              <a:t>Source</a:t>
            </a:r>
            <a:r>
              <a:rPr lang="en-US" sz="1300" dirty="0">
                <a:cs typeface="Times New Roman" charset="0"/>
              </a:rPr>
              <a:t>: Complete College Georgia, https://completega.org/</a:t>
            </a:r>
            <a:endParaRPr lang="en-US" sz="1300" dirty="0">
              <a:latin typeface="Times New Roman" charset="0"/>
              <a:cs typeface="Times New Roman" charset="0"/>
            </a:endParaRPr>
          </a:p>
        </p:txBody>
      </p:sp>
    </p:spTree>
    <p:extLst>
      <p:ext uri="{BB962C8B-B14F-4D97-AF65-F5344CB8AC3E}">
        <p14:creationId xmlns:p14="http://schemas.microsoft.com/office/powerpoint/2010/main" val="239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1929825"/>
            <a:ext cx="528682"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9600" y="21336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969078"/>
              </p:ext>
            </p:extLst>
          </p:nvPr>
        </p:nvGraphicFramePr>
        <p:xfrm>
          <a:off x="1219200" y="2133600"/>
          <a:ext cx="6781800" cy="3352038"/>
        </p:xfrm>
        <a:graphic>
          <a:graphicData uri="http://schemas.openxmlformats.org/drawingml/2006/table">
            <a:tbl>
              <a:tblPr/>
              <a:tblGrid>
                <a:gridCol w="6781800">
                  <a:extLst>
                    <a:ext uri="{9D8B030D-6E8A-4147-A177-3AD203B41FA5}">
                      <a16:colId xmlns:a16="http://schemas.microsoft.com/office/drawing/2014/main" val="20000"/>
                    </a:ext>
                  </a:extLst>
                </a:gridCol>
              </a:tblGrid>
              <a:tr h="31234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Strengthening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443805"/>
            <a:ext cx="8077200" cy="1477328"/>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Education and Workforce Pipeline</a:t>
            </a:r>
          </a:p>
          <a:p>
            <a:pPr algn="ctr"/>
            <a:r>
              <a:rPr lang="en-US" sz="2200" b="1" dirty="0">
                <a:solidFill>
                  <a:srgbClr val="C00000"/>
                </a:solidFill>
                <a:latin typeface="Century" pitchFamily="18" charset="0"/>
                <a:cs typeface="Times New Roman" pitchFamily="18" charset="0"/>
              </a:rPr>
              <a:t>Regional Summit – Brunswick</a:t>
            </a:r>
            <a:br>
              <a:rPr lang="en-US" sz="2200" b="1" dirty="0">
                <a:solidFill>
                  <a:srgbClr val="C00000"/>
                </a:solidFill>
                <a:latin typeface="Century" pitchFamily="18" charset="0"/>
                <a:cs typeface="Times New Roman" pitchFamily="18" charset="0"/>
              </a:rPr>
            </a:br>
            <a:br>
              <a:rPr lang="en-US" sz="2200" b="1" dirty="0">
                <a:solidFill>
                  <a:srgbClr val="C00000"/>
                </a:solidFill>
                <a:latin typeface="Century" pitchFamily="18" charset="0"/>
                <a:cs typeface="Times New Roman" pitchFamily="18" charset="0"/>
              </a:rPr>
            </a:br>
            <a:r>
              <a:rPr lang="en-US" sz="2000" dirty="0">
                <a:solidFill>
                  <a:srgbClr val="C00000"/>
                </a:solidFill>
                <a:latin typeface="Century" pitchFamily="18" charset="0"/>
                <a:cs typeface="Times New Roman" pitchFamily="18" charset="0"/>
              </a:rPr>
              <a:t>October 9, 2018</a:t>
            </a:r>
            <a:endParaRPr lang="en-US" sz="2200" dirty="0">
              <a:solidFill>
                <a:srgbClr val="C00000"/>
              </a:solidFill>
              <a:latin typeface="Century" pitchFamily="18" charset="0"/>
              <a:cs typeface="Times New Roman" pitchFamily="18" charset="0"/>
            </a:endParaRPr>
          </a:p>
        </p:txBody>
      </p:sp>
    </p:spTree>
    <p:extLst>
      <p:ext uri="{BB962C8B-B14F-4D97-AF65-F5344CB8AC3E}">
        <p14:creationId xmlns:p14="http://schemas.microsoft.com/office/powerpoint/2010/main" val="63958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9"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4" name="Chart 3">
            <a:extLst>
              <a:ext uri="{FF2B5EF4-FFF2-40B4-BE49-F238E27FC236}">
                <a16:creationId xmlns:a16="http://schemas.microsoft.com/office/drawing/2014/main" id="{1501BA17-A985-4C30-9222-A11FD2F53665}"/>
              </a:ext>
            </a:extLst>
          </p:cNvPr>
          <p:cNvGraphicFramePr>
            <a:graphicFrameLocks/>
          </p:cNvGraphicFramePr>
          <p:nvPr>
            <p:extLst>
              <p:ext uri="{D42A27DB-BD31-4B8C-83A1-F6EECF244321}">
                <p14:modId xmlns:p14="http://schemas.microsoft.com/office/powerpoint/2010/main" val="676130705"/>
              </p:ext>
            </p:extLst>
          </p:nvPr>
        </p:nvGraphicFramePr>
        <p:xfrm>
          <a:off x="457200" y="1524001"/>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27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2060"/>
                </a:solidFill>
              </a:rPr>
              <a:t>Teen Birth Rates Per 1,000</a:t>
            </a:r>
          </a:p>
        </p:txBody>
      </p:sp>
      <p:sp>
        <p:nvSpPr>
          <p:cNvPr id="6" name="TextBox 5"/>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4" name="Chart 3">
            <a:extLst>
              <a:ext uri="{FF2B5EF4-FFF2-40B4-BE49-F238E27FC236}">
                <a16:creationId xmlns:a16="http://schemas.microsoft.com/office/drawing/2014/main" id="{DD30C2EE-A2E6-4385-98FB-2A23A71405DF}"/>
              </a:ext>
            </a:extLst>
          </p:cNvPr>
          <p:cNvGraphicFramePr>
            <a:graphicFrameLocks/>
          </p:cNvGraphicFramePr>
          <p:nvPr>
            <p:extLst>
              <p:ext uri="{D42A27DB-BD31-4B8C-83A1-F6EECF244321}">
                <p14:modId xmlns:p14="http://schemas.microsoft.com/office/powerpoint/2010/main" val="3382809672"/>
              </p:ext>
            </p:extLst>
          </p:nvPr>
        </p:nvGraphicFramePr>
        <p:xfrm>
          <a:off x="457200" y="1447800"/>
          <a:ext cx="8153400" cy="4724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474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4" name="Chart 3">
            <a:extLst>
              <a:ext uri="{FF2B5EF4-FFF2-40B4-BE49-F238E27FC236}">
                <a16:creationId xmlns:a16="http://schemas.microsoft.com/office/drawing/2014/main" id="{171C9139-4375-4AFF-9EBF-E130FFE375F5}"/>
              </a:ext>
            </a:extLst>
          </p:cNvPr>
          <p:cNvGraphicFramePr>
            <a:graphicFrameLocks/>
          </p:cNvGraphicFramePr>
          <p:nvPr>
            <p:extLst>
              <p:ext uri="{D42A27DB-BD31-4B8C-83A1-F6EECF244321}">
                <p14:modId xmlns:p14="http://schemas.microsoft.com/office/powerpoint/2010/main" val="49454953"/>
              </p:ext>
            </p:extLst>
          </p:nvPr>
        </p:nvGraphicFramePr>
        <p:xfrm>
          <a:off x="457200" y="1371600"/>
          <a:ext cx="8305800" cy="4885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1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2017</a:t>
            </a:r>
          </a:p>
        </p:txBody>
      </p:sp>
      <p:graphicFrame>
        <p:nvGraphicFramePr>
          <p:cNvPr id="4" name="Chart 3">
            <a:extLst>
              <a:ext uri="{FF2B5EF4-FFF2-40B4-BE49-F238E27FC236}">
                <a16:creationId xmlns:a16="http://schemas.microsoft.com/office/drawing/2014/main" id="{B49F6339-8775-4D64-9572-7D395B622C59}"/>
              </a:ext>
            </a:extLst>
          </p:cNvPr>
          <p:cNvGraphicFramePr>
            <a:graphicFrameLocks/>
          </p:cNvGraphicFramePr>
          <p:nvPr>
            <p:extLst>
              <p:ext uri="{D42A27DB-BD31-4B8C-83A1-F6EECF244321}">
                <p14:modId xmlns:p14="http://schemas.microsoft.com/office/powerpoint/2010/main" val="1839479023"/>
              </p:ext>
            </p:extLst>
          </p:nvPr>
        </p:nvGraphicFramePr>
        <p:xfrm>
          <a:off x="457200" y="15240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56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14"/>
            <a:ext cx="9143999" cy="1325563"/>
          </a:xfrm>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3</a:t>
            </a:r>
            <a:r>
              <a:rPr lang="en-US" sz="3200" b="1" baseline="30000" dirty="0">
                <a:solidFill>
                  <a:srgbClr val="002060"/>
                </a:solidFill>
              </a:rPr>
              <a:t>rd</a:t>
            </a:r>
            <a:r>
              <a:rPr lang="en-US" sz="3200" b="1" dirty="0">
                <a:solidFill>
                  <a:srgbClr val="002060"/>
                </a:solidFill>
              </a:rPr>
              <a:t> Grade Language Arts</a:t>
            </a:r>
          </a:p>
        </p:txBody>
      </p:sp>
      <p:sp>
        <p:nvSpPr>
          <p:cNvPr id="6" name="Text Box 3"/>
          <p:cNvSpPr txBox="1">
            <a:spLocks noChangeArrowheads="1"/>
          </p:cNvSpPr>
          <p:nvPr/>
        </p:nvSpPr>
        <p:spPr bwMode="auto">
          <a:xfrm>
            <a:off x="0" y="643699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Georgia Milestones 2017</a:t>
            </a:r>
          </a:p>
        </p:txBody>
      </p:sp>
      <p:graphicFrame>
        <p:nvGraphicFramePr>
          <p:cNvPr id="4" name="Chart 3">
            <a:extLst>
              <a:ext uri="{FF2B5EF4-FFF2-40B4-BE49-F238E27FC236}">
                <a16:creationId xmlns:a16="http://schemas.microsoft.com/office/drawing/2014/main" id="{9CFB3119-BA6E-4C51-BD66-3F6D572F25D9}"/>
              </a:ext>
            </a:extLst>
          </p:cNvPr>
          <p:cNvGraphicFramePr>
            <a:graphicFrameLocks/>
          </p:cNvGraphicFramePr>
          <p:nvPr>
            <p:extLst>
              <p:ext uri="{D42A27DB-BD31-4B8C-83A1-F6EECF244321}">
                <p14:modId xmlns:p14="http://schemas.microsoft.com/office/powerpoint/2010/main" val="3028795180"/>
              </p:ext>
            </p:extLst>
          </p:nvPr>
        </p:nvGraphicFramePr>
        <p:xfrm>
          <a:off x="228600" y="1752600"/>
          <a:ext cx="8610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26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10"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Georgia Milestones 2017</a:t>
            </a:r>
          </a:p>
        </p:txBody>
      </p:sp>
      <p:graphicFrame>
        <p:nvGraphicFramePr>
          <p:cNvPr id="4" name="Chart 3">
            <a:extLst>
              <a:ext uri="{FF2B5EF4-FFF2-40B4-BE49-F238E27FC236}">
                <a16:creationId xmlns:a16="http://schemas.microsoft.com/office/drawing/2014/main" id="{1F6E2873-10CB-4A3F-9CEF-6D31A2720EE0}"/>
              </a:ext>
            </a:extLst>
          </p:cNvPr>
          <p:cNvGraphicFramePr>
            <a:graphicFrameLocks/>
          </p:cNvGraphicFramePr>
          <p:nvPr>
            <p:extLst>
              <p:ext uri="{D42A27DB-BD31-4B8C-83A1-F6EECF244321}">
                <p14:modId xmlns:p14="http://schemas.microsoft.com/office/powerpoint/2010/main" val="3293887617"/>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257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i="1" u="sng" dirty="0">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2018 </a:t>
            </a:r>
          </a:p>
        </p:txBody>
      </p:sp>
      <p:graphicFrame>
        <p:nvGraphicFramePr>
          <p:cNvPr id="4" name="Chart 3">
            <a:extLst>
              <a:ext uri="{FF2B5EF4-FFF2-40B4-BE49-F238E27FC236}">
                <a16:creationId xmlns:a16="http://schemas.microsoft.com/office/drawing/2014/main" id="{F4437B95-DBB0-4BEA-94A8-BA118036D7D5}"/>
              </a:ext>
            </a:extLst>
          </p:cNvPr>
          <p:cNvGraphicFramePr>
            <a:graphicFrameLocks/>
          </p:cNvGraphicFramePr>
          <p:nvPr>
            <p:extLst>
              <p:ext uri="{D42A27DB-BD31-4B8C-83A1-F6EECF244321}">
                <p14:modId xmlns:p14="http://schemas.microsoft.com/office/powerpoint/2010/main" val="889280503"/>
              </p:ext>
            </p:extLst>
          </p:nvPr>
        </p:nvGraphicFramePr>
        <p:xfrm>
          <a:off x="76200" y="1828800"/>
          <a:ext cx="8763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5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40767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Post Secondary</a:t>
            </a:r>
          </a:p>
        </p:txBody>
      </p:sp>
      <p:grpSp>
        <p:nvGrpSpPr>
          <p:cNvPr id="2" name="Group 12"/>
          <p:cNvGrpSpPr>
            <a:grpSpLocks/>
          </p:cNvGrpSpPr>
          <p:nvPr/>
        </p:nvGrpSpPr>
        <p:grpSpPr bwMode="auto">
          <a:xfrm>
            <a:off x="2362200" y="8382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249193" y="1265062"/>
              <a:ext cx="4651904" cy="773288"/>
            </a:xfrm>
            <a:prstGeom prst="rect">
              <a:avLst/>
            </a:prstGeom>
            <a:noFill/>
            <a:ln w="9525">
              <a:noFill/>
              <a:miter lim="800000"/>
              <a:headEnd/>
              <a:tailEnd/>
            </a:ln>
          </p:spPr>
          <p:txBody>
            <a:bodyPr>
              <a:spAutoFit/>
            </a:bodyPr>
            <a:lstStyle/>
            <a:p>
              <a:pPr>
                <a:spcBef>
                  <a:spcPct val="50000"/>
                </a:spcBef>
              </a:pPr>
              <a:r>
                <a:rPr lang="en-US" dirty="0"/>
                <a:t>Read to children every day: “Talk with Me Baby” </a:t>
              </a:r>
              <a:br>
                <a:rPr lang="en-US" dirty="0"/>
              </a:br>
              <a:br>
                <a:rPr lang="en-US" sz="700" dirty="0"/>
              </a:br>
              <a:r>
                <a:rPr lang="en-US" dirty="0"/>
                <a:t>Encourage participation of your early learning centers: “Quality Rated” </a:t>
              </a:r>
            </a:p>
          </p:txBody>
        </p:sp>
      </p:grpSp>
      <p:grpSp>
        <p:nvGrpSpPr>
          <p:cNvPr id="3" name="Group 13"/>
          <p:cNvGrpSpPr>
            <a:grpSpLocks/>
          </p:cNvGrpSpPr>
          <p:nvPr/>
        </p:nvGrpSpPr>
        <p:grpSpPr bwMode="auto">
          <a:xfrm>
            <a:off x="2971800" y="2438400"/>
            <a:ext cx="6146800" cy="1590205"/>
            <a:chOff x="3810000" y="2743200"/>
            <a:chExt cx="5516359"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60744" y="2860349"/>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4114800"/>
            <a:ext cx="6019800" cy="1676401"/>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83689" y="4897517"/>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8763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Early Childhood</a:t>
            </a:r>
          </a:p>
        </p:txBody>
      </p:sp>
      <p:sp>
        <p:nvSpPr>
          <p:cNvPr id="100360" name="AutoShape 11"/>
          <p:cNvSpPr>
            <a:spLocks noChangeArrowheads="1"/>
          </p:cNvSpPr>
          <p:nvPr/>
        </p:nvSpPr>
        <p:spPr bwMode="auto">
          <a:xfrm rot="5400000">
            <a:off x="1028700" y="19431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Times New Roman" charset="0"/>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0480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19400"/>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60198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004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Small Group Discussion</a:t>
            </a:r>
          </a:p>
        </p:txBody>
      </p:sp>
    </p:spTree>
    <p:extLst>
      <p:ext uri="{BB962C8B-B14F-4D97-AF65-F5344CB8AC3E}">
        <p14:creationId xmlns:p14="http://schemas.microsoft.com/office/powerpoint/2010/main" val="3693976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41413"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52400"/>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1981200"/>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spTree>
    <p:extLst>
      <p:ext uri="{BB962C8B-B14F-4D97-AF65-F5344CB8AC3E}">
        <p14:creationId xmlns:p14="http://schemas.microsoft.com/office/powerpoint/2010/main" val="289734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0" y="952500"/>
            <a:ext cx="3303967" cy="49911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914400" y="152400"/>
            <a:ext cx="7315200" cy="584775"/>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Questions to Consider:</a:t>
            </a:r>
          </a:p>
        </p:txBody>
      </p:sp>
      <p:graphicFrame>
        <p:nvGraphicFramePr>
          <p:cNvPr id="6" name="Group 3">
            <a:extLst>
              <a:ext uri="{FF2B5EF4-FFF2-40B4-BE49-F238E27FC236}">
                <a16:creationId xmlns:a16="http://schemas.microsoft.com/office/drawing/2014/main" id="{06EDF213-8E65-4D2E-B4BD-046D083130A7}"/>
              </a:ext>
            </a:extLst>
          </p:cNvPr>
          <p:cNvGraphicFramePr>
            <a:graphicFrameLocks noGrp="1"/>
          </p:cNvGraphicFramePr>
          <p:nvPr>
            <p:extLst/>
          </p:nvPr>
        </p:nvGraphicFramePr>
        <p:xfrm>
          <a:off x="2743200" y="1295401"/>
          <a:ext cx="6096000" cy="4882788"/>
        </p:xfrm>
        <a:graphic>
          <a:graphicData uri="http://schemas.openxmlformats.org/drawingml/2006/table">
            <a:tbl>
              <a:tblPr/>
              <a:tblGrid>
                <a:gridCol w="1449299">
                  <a:extLst>
                    <a:ext uri="{9D8B030D-6E8A-4147-A177-3AD203B41FA5}">
                      <a16:colId xmlns:a16="http://schemas.microsoft.com/office/drawing/2014/main" val="20000"/>
                    </a:ext>
                  </a:extLst>
                </a:gridCol>
                <a:gridCol w="4646701">
                  <a:extLst>
                    <a:ext uri="{9D8B030D-6E8A-4147-A177-3AD203B41FA5}">
                      <a16:colId xmlns:a16="http://schemas.microsoft.com/office/drawing/2014/main" val="20002"/>
                    </a:ext>
                  </a:extLst>
                </a:gridCol>
              </a:tblGrid>
              <a:tr h="135871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 #1</a:t>
                      </a:r>
                    </a:p>
                  </a:txBody>
                  <a:tcPr anchor="ctr" horzOverflow="overflow">
                    <a:lnL cap="flat">
                      <a:noFill/>
                    </a:lnL>
                    <a:lnR w="28575" cap="flat" cmpd="sng" algn="ctr">
                      <a:solidFill>
                        <a:srgbClr val="8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b="1" kern="1200" dirty="0">
                          <a:solidFill>
                            <a:schemeClr val="tx1"/>
                          </a:solidFill>
                          <a:latin typeface="Arial" pitchFamily="34" charset="0"/>
                          <a:ea typeface="+mn-ea"/>
                          <a:cs typeface="Arial" pitchFamily="34" charset="0"/>
                        </a:rPr>
                        <a:t>Which areas are most relevant to your work and/or community?</a:t>
                      </a:r>
                    </a:p>
                  </a:txBody>
                  <a:tcPr anchor="ctr" horzOverflow="overflow">
                    <a:lnL w="28575" cap="flat" cmpd="sng" algn="ctr">
                      <a:solidFill>
                        <a:srgbClr val="800000"/>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2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6031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Question#2</a:t>
                      </a:r>
                    </a:p>
                  </a:txBody>
                  <a:tcPr anchor="ctr" horzOverflow="overflow">
                    <a:lnL cap="flat">
                      <a:noFill/>
                    </a:lnL>
                    <a:lnR w="28575" cap="flat" cmpd="sng" algn="ctr">
                      <a:solidFill>
                        <a:srgbClr val="8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Which one is the greatest priority?</a:t>
                      </a:r>
                    </a:p>
                  </a:txBody>
                  <a:tcPr anchor="ctr" horzOverflow="overflow">
                    <a:lnL w="28575" cap="flat" cmpd="sng" algn="ctr">
                      <a:solidFill>
                        <a:srgbClr val="8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2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35871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charset="0"/>
                        </a:rPr>
                        <a:t>Question #3</a:t>
                      </a:r>
                    </a:p>
                  </a:txBody>
                  <a:tcPr anchor="ctr" horzOverflow="overflow">
                    <a:lnL cap="flat">
                      <a:noFill/>
                    </a:lnL>
                    <a:lnR w="28575" cap="flat" cmpd="sng" algn="ctr">
                      <a:solidFill>
                        <a:srgbClr val="8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Who else is/ should be working on this issue?</a:t>
                      </a:r>
                    </a:p>
                  </a:txBody>
                  <a:tcPr anchor="ctr" horzOverflow="overflow">
                    <a:lnL w="28575" cap="flat" cmpd="sng" algn="ctr">
                      <a:solidFill>
                        <a:srgbClr val="8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642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a:blip r:embed="rId3"/>
          <a:stretch>
            <a:fillRect/>
          </a:stretch>
        </p:blipFill>
        <p:spPr>
          <a:xfrm>
            <a:off x="41413"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52400"/>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1981200"/>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spTree>
    <p:extLst>
      <p:ext uri="{BB962C8B-B14F-4D97-AF65-F5344CB8AC3E}">
        <p14:creationId xmlns:p14="http://schemas.microsoft.com/office/powerpoint/2010/main" val="66420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376020" y="457200"/>
            <a:ext cx="8382000" cy="2123658"/>
          </a:xfrm>
          <a:prstGeom prst="rect">
            <a:avLst/>
          </a:prstGeom>
          <a:noFill/>
        </p:spPr>
        <p:txBody>
          <a:bodyPr wrap="square" rtlCol="0">
            <a:spAutoFit/>
          </a:bodyPr>
          <a:lstStyle/>
          <a:p>
            <a:pPr algn="ctr"/>
            <a:r>
              <a:rPr lang="en-US" sz="3200" b="1" dirty="0">
                <a:solidFill>
                  <a:srgbClr val="D70002"/>
                </a:solidFill>
              </a:rPr>
              <a:t>We value your feedback</a:t>
            </a:r>
          </a:p>
          <a:p>
            <a:pPr algn="ctr"/>
            <a:endParaRPr lang="en-US" sz="2400" b="1" dirty="0">
              <a:solidFill>
                <a:srgbClr val="8E0000"/>
              </a:solidFill>
            </a:endParaRPr>
          </a:p>
          <a:p>
            <a:pPr algn="ctr"/>
            <a:endParaRPr lang="en-US" dirty="0">
              <a:solidFill>
                <a:srgbClr val="002060"/>
              </a:solidFill>
            </a:endParaRPr>
          </a:p>
          <a:p>
            <a:pPr algn="ctr"/>
            <a:endParaRPr lang="en-US" dirty="0">
              <a:solidFill>
                <a:srgbClr val="002060"/>
              </a:solidFill>
            </a:endParaRPr>
          </a:p>
          <a:p>
            <a:pPr algn="ctr"/>
            <a:r>
              <a:rPr lang="en-US" sz="4000" dirty="0">
                <a:solidFill>
                  <a:srgbClr val="002060"/>
                </a:solidFill>
                <a:hlinkClick r:id="rId4"/>
              </a:rPr>
              <a:t>www.Tinyurl.com/BrunswickSummit</a:t>
            </a:r>
            <a:r>
              <a:rPr lang="en-US" sz="4000" dirty="0">
                <a:solidFill>
                  <a:srgbClr val="002060"/>
                </a:solidFill>
              </a:rPr>
              <a:t> </a:t>
            </a:r>
          </a:p>
        </p:txBody>
      </p:sp>
    </p:spTree>
    <p:extLst>
      <p:ext uri="{BB962C8B-B14F-4D97-AF65-F5344CB8AC3E}">
        <p14:creationId xmlns:p14="http://schemas.microsoft.com/office/powerpoint/2010/main" val="1827435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3703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a:solidFill>
                  <a:schemeClr val="bg1"/>
                </a:solidFill>
                <a:latin typeface="Times New Roman" charset="0"/>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Literacy by 3</a:t>
            </a:r>
            <a:r>
              <a:rPr lang="en-US" sz="2800" b="1" baseline="30000">
                <a:solidFill>
                  <a:schemeClr val="bg1"/>
                </a:solidFill>
                <a:latin typeface="Times New Roman" charset="0"/>
                <a:cs typeface="Times New Roman" charset="0"/>
              </a:rPr>
              <a:t>rd</a:t>
            </a:r>
            <a:r>
              <a:rPr lang="en-US" sz="2800" b="1">
                <a:solidFill>
                  <a:schemeClr val="bg1"/>
                </a:solidFill>
                <a:latin typeface="Times New Roman" charset="0"/>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Numeracy by 8</a:t>
            </a:r>
            <a:r>
              <a:rPr lang="en-US" sz="2800" b="1" baseline="30000">
                <a:solidFill>
                  <a:schemeClr val="bg1"/>
                </a:solidFill>
                <a:latin typeface="Times New Roman" charset="0"/>
                <a:cs typeface="Times New Roman" charset="0"/>
              </a:rPr>
              <a:t>th</a:t>
            </a:r>
            <a:r>
              <a:rPr lang="en-US" sz="2800" b="1">
                <a:solidFill>
                  <a:schemeClr val="bg1"/>
                </a:solidFill>
                <a:latin typeface="Times New Roman" charset="0"/>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7978608"/>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extLst>
              <p:ext uri="{D42A27DB-BD31-4B8C-83A1-F6EECF244321}">
                <p14:modId xmlns:p14="http://schemas.microsoft.com/office/powerpoint/2010/main" val="847866733"/>
              </p:ext>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3C184-71D8-40E0-B2A4-975CF75878C3}">
  <ds:schemaRefs>
    <ds:schemaRef ds:uri="http://schemas.microsoft.com/sharepoint/v3/contenttype/forms"/>
  </ds:schemaRefs>
</ds:datastoreItem>
</file>

<file path=customXml/itemProps2.xml><?xml version="1.0" encoding="utf-8"?>
<ds:datastoreItem xmlns:ds="http://schemas.openxmlformats.org/officeDocument/2006/customXml" ds:itemID="{55233646-C608-4099-A280-E6539AAD0203}">
  <ds:schemaRefs>
    <ds:schemaRef ds:uri="http://purl.org/dc/terms/"/>
    <ds:schemaRef ds:uri="http://schemas.openxmlformats.org/package/2006/metadata/core-properties"/>
    <ds:schemaRef ds:uri="ab090288-4c34-446d-8647-54677f3ef443"/>
    <ds:schemaRef ds:uri="http://schemas.microsoft.com/office/2006/documentManagement/types"/>
    <ds:schemaRef ds:uri="http://schemas.microsoft.com/office/infopath/2007/PartnerControls"/>
    <ds:schemaRef ds:uri="http://purl.org/dc/elements/1.1/"/>
    <ds:schemaRef ds:uri="http://schemas.microsoft.com/office/2006/metadata/properties"/>
    <ds:schemaRef ds:uri="a5a119f9-ed53-4ed8-8889-091554ae87e3"/>
    <ds:schemaRef ds:uri="http://www.w3.org/XML/1998/namespace"/>
    <ds:schemaRef ds:uri="http://purl.org/dc/dcmitype/"/>
  </ds:schemaRefs>
</ds:datastoreItem>
</file>

<file path=customXml/itemProps3.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9420</TotalTime>
  <Words>3005</Words>
  <Application>Microsoft Office PowerPoint</Application>
  <PresentationFormat>On-screen Show (4:3)</PresentationFormat>
  <Paragraphs>408</Paragraphs>
  <Slides>46</Slides>
  <Notes>40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ＭＳ Ｐゴシック</vt:lpstr>
      <vt:lpstr>Arial</vt:lpstr>
      <vt:lpstr>Avenir-Black</vt:lpstr>
      <vt:lpstr>Bookman Old Style</vt:lpstr>
      <vt:lpstr>Calibri</vt:lpstr>
      <vt:lpstr>Century</vt:lpstr>
      <vt:lpstr>Century Gothic</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Achievement Gaps</vt:lpstr>
      <vt:lpstr>The Missing 57%</vt:lpstr>
      <vt:lpstr>Georgia’s Economic Development Needs</vt:lpstr>
      <vt:lpstr>Georgia Needs: The Economic Development Pipeline </vt:lpstr>
      <vt:lpstr>Georgia’s Future Workforce</vt:lpstr>
      <vt:lpstr>PowerPoint Presentation</vt:lpstr>
      <vt:lpstr>PowerPoint Presentation</vt:lpstr>
      <vt:lpstr>Profile of Child Wellbeing and Academic Achievement</vt:lpstr>
      <vt:lpstr>Teen Birth Rates Per 1,000</vt:lpstr>
      <vt:lpstr>Percent Teens Not Working or in School</vt:lpstr>
      <vt:lpstr>Percent Low-Income by School District</vt:lpstr>
      <vt:lpstr>Percent Low-Income and  Proficient + Distinguished 3rd Grade Language Arts</vt:lpstr>
      <vt:lpstr>Percent Low-Income and  Proficient + Distinguished 8th Grade Math</vt:lpstr>
      <vt:lpstr>Percent Low-Income and HS Graduation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Elisa Adelman</cp:lastModifiedBy>
  <cp:revision>296</cp:revision>
  <cp:lastPrinted>2018-09-13T16:49:30Z</cp:lastPrinted>
  <dcterms:created xsi:type="dcterms:W3CDTF">2014-01-08T20:33:30Z</dcterms:created>
  <dcterms:modified xsi:type="dcterms:W3CDTF">2018-09-28T20:38:25Z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