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71" r:id="rId2"/>
    <p:sldId id="280" r:id="rId3"/>
    <p:sldId id="289" r:id="rId4"/>
    <p:sldId id="306" r:id="rId5"/>
    <p:sldId id="285" r:id="rId6"/>
    <p:sldId id="284" r:id="rId7"/>
    <p:sldId id="286" r:id="rId8"/>
    <p:sldId id="287" r:id="rId9"/>
    <p:sldId id="288" r:id="rId10"/>
    <p:sldId id="291" r:id="rId11"/>
    <p:sldId id="290" r:id="rId12"/>
    <p:sldId id="292" r:id="rId13"/>
    <p:sldId id="293" r:id="rId14"/>
    <p:sldId id="294" r:id="rId15"/>
    <p:sldId id="295" r:id="rId16"/>
    <p:sldId id="296" r:id="rId17"/>
    <p:sldId id="297" r:id="rId18"/>
    <p:sldId id="299" r:id="rId19"/>
    <p:sldId id="298" r:id="rId20"/>
    <p:sldId id="300" r:id="rId21"/>
    <p:sldId id="301" r:id="rId22"/>
    <p:sldId id="304" r:id="rId23"/>
    <p:sldId id="303" r:id="rId24"/>
    <p:sldId id="302" r:id="rId25"/>
    <p:sldId id="305" r:id="rId2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81025" autoAdjust="0"/>
  </p:normalViewPr>
  <p:slideViewPr>
    <p:cSldViewPr>
      <p:cViewPr varScale="1">
        <p:scale>
          <a:sx n="105" d="100"/>
          <a:sy n="105" d="100"/>
        </p:scale>
        <p:origin x="2376" y="184"/>
      </p:cViewPr>
      <p:guideLst>
        <p:guide orient="horz" pos="2160"/>
        <p:guide pos="2880"/>
      </p:guideLst>
    </p:cSldViewPr>
  </p:slideViewPr>
  <p:outlineViewPr>
    <p:cViewPr>
      <p:scale>
        <a:sx n="33" d="100"/>
        <a:sy n="33" d="100"/>
      </p:scale>
      <p:origin x="0" y="19344"/>
    </p:cViewPr>
  </p:outlineViewPr>
  <p:notesTextViewPr>
    <p:cViewPr>
      <p:scale>
        <a:sx n="100" d="100"/>
        <a:sy n="100" d="100"/>
      </p:scale>
      <p:origin x="0" y="0"/>
    </p:cViewPr>
  </p:notesTextViewPr>
  <p:notesViewPr>
    <p:cSldViewPr snapToGrid="0" snapToObjects="1">
      <p:cViewPr varScale="1">
        <p:scale>
          <a:sx n="63" d="100"/>
          <a:sy n="63" d="100"/>
        </p:scale>
        <p:origin x="-3136"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5F390D62-CD30-4B92-B2EF-16A5BE3E7763}" type="datetimeFigureOut">
              <a:rPr lang="en-US" smtClean="0"/>
              <a:pPr/>
              <a:t>8/18/17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451A7D39-91D0-4CC8-B84A-672B8DD3CFE4}" type="slidenum">
              <a:rPr lang="en-US" smtClean="0"/>
              <a:pPr/>
              <a:t>‹#›</a:t>
            </a:fld>
            <a:endParaRPr lang="en-US"/>
          </a:p>
        </p:txBody>
      </p:sp>
    </p:spTree>
    <p:extLst>
      <p:ext uri="{BB962C8B-B14F-4D97-AF65-F5344CB8AC3E}">
        <p14:creationId xmlns:p14="http://schemas.microsoft.com/office/powerpoint/2010/main" val="3141980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108075" y="698500"/>
            <a:ext cx="4643438" cy="3484563"/>
          </a:xfrm>
          <a:ln/>
        </p:spPr>
      </p:sp>
      <p:sp>
        <p:nvSpPr>
          <p:cNvPr id="23555" name="Rectangle 3"/>
          <p:cNvSpPr>
            <a:spLocks noGrp="1" noChangeArrowheads="1"/>
          </p:cNvSpPr>
          <p:nvPr>
            <p:ph type="body" idx="1"/>
          </p:nvPr>
        </p:nvSpPr>
        <p:spPr>
          <a:xfrm>
            <a:off x="914712" y="4414839"/>
            <a:ext cx="5028579" cy="4183062"/>
          </a:xfrm>
          <a:noFill/>
          <a:ln/>
        </p:spPr>
        <p:txBody>
          <a:bodyPr/>
          <a:lstStyle/>
          <a:p>
            <a:pPr>
              <a:lnSpc>
                <a:spcPct val="90000"/>
              </a:lnSpc>
              <a:buFontTx/>
              <a:buNone/>
            </a:pPr>
            <a:endParaRPr lang="en-US" sz="1300" dirty="0"/>
          </a:p>
          <a:p>
            <a:pPr>
              <a:lnSpc>
                <a:spcPct val="90000"/>
              </a:lnSpc>
            </a:pPr>
            <a:endParaRPr lang="en-US" sz="13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this slide to help the team understand the need for thoughtful planning and implementation.</a:t>
            </a:r>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suggest</a:t>
            </a:r>
            <a:r>
              <a:rPr lang="en-US" baseline="0" dirty="0" smtClean="0"/>
              <a:t> using this slide by asking the team to answer the questions. The questions are designed to bring clarity and ownership to the team.</a:t>
            </a:r>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Refer to the Facilitators</a:t>
            </a:r>
            <a:r>
              <a:rPr lang="en-US" baseline="0" dirty="0" smtClean="0"/>
              <a:t> Guide to better discuss the different types of data which will be gathered by completing the inventory spreadsheet</a:t>
            </a:r>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We</a:t>
            </a:r>
            <a:r>
              <a:rPr lang="en-US" b="0" baseline="0" dirty="0" smtClean="0"/>
              <a:t> suggest discussing the need for stakeholder input and the usefulness of soft data. </a:t>
            </a:r>
            <a:r>
              <a:rPr lang="en-US" b="0" dirty="0" smtClean="0"/>
              <a:t>The</a:t>
            </a:r>
            <a:r>
              <a:rPr lang="en-US" b="0" baseline="0" dirty="0" smtClean="0"/>
              <a:t> suggested questions to ask each of the focus groups are located in the Facilitators </a:t>
            </a:r>
            <a:r>
              <a:rPr lang="en-US" b="0" baseline="0" dirty="0" err="1" smtClean="0"/>
              <a:t>Guidde</a:t>
            </a:r>
            <a:endParaRPr lang="en-US" b="0"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helps</a:t>
            </a:r>
            <a:r>
              <a:rPr lang="en-US" baseline="0" dirty="0" smtClean="0"/>
              <a:t> the team understand the need for accurate collection of assessment data. A discussion of actual versus intended purpose and use may take place at this point</a:t>
            </a:r>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suggest </a:t>
            </a:r>
          </a:p>
          <a:p>
            <a:pPr marL="171450" indent="-171450">
              <a:buFont typeface="Arial" charset="0"/>
              <a:buChar char="•"/>
            </a:pPr>
            <a:r>
              <a:rPr lang="en-US" dirty="0" smtClean="0"/>
              <a:t>Organizing</a:t>
            </a:r>
            <a:r>
              <a:rPr lang="en-US" baseline="0" dirty="0" smtClean="0"/>
              <a:t> </a:t>
            </a:r>
            <a:r>
              <a:rPr lang="en-US" dirty="0" smtClean="0"/>
              <a:t>the recommendations</a:t>
            </a:r>
            <a:r>
              <a:rPr lang="en-US" baseline="0" dirty="0" smtClean="0"/>
              <a:t> in a manner agreed upon by the team</a:t>
            </a:r>
            <a:endParaRPr lang="en-US" dirty="0" smtClean="0"/>
          </a:p>
          <a:p>
            <a:pPr marL="171450" indent="-171450">
              <a:buFont typeface="Arial" charset="0"/>
              <a:buChar char="•"/>
            </a:pPr>
            <a:r>
              <a:rPr lang="en-US" dirty="0" smtClean="0"/>
              <a:t>Developing </a:t>
            </a:r>
            <a:r>
              <a:rPr lang="en-US" dirty="0"/>
              <a:t>a rationale for the recommendation, </a:t>
            </a:r>
            <a:endParaRPr lang="en-US" dirty="0" smtClean="0"/>
          </a:p>
          <a:p>
            <a:pPr marL="171450" indent="-171450">
              <a:buFont typeface="Arial" charset="0"/>
              <a:buChar char="•"/>
            </a:pPr>
            <a:r>
              <a:rPr lang="en-US" dirty="0" smtClean="0"/>
              <a:t>Documenting </a:t>
            </a:r>
            <a:r>
              <a:rPr lang="en-US" dirty="0"/>
              <a:t>who has the decision</a:t>
            </a:r>
            <a:r>
              <a:rPr lang="en-US" baseline="0" dirty="0"/>
              <a:t> making authority</a:t>
            </a:r>
            <a:r>
              <a:rPr lang="en-US" baseline="0" dirty="0" smtClean="0"/>
              <a:t>,</a:t>
            </a:r>
          </a:p>
          <a:p>
            <a:pPr marL="171450" indent="-171450">
              <a:buFont typeface="Arial" charset="0"/>
              <a:buChar char="•"/>
            </a:pPr>
            <a:r>
              <a:rPr lang="en-US" baseline="0" dirty="0" smtClean="0"/>
              <a:t>Developing </a:t>
            </a:r>
            <a:r>
              <a:rPr lang="en-US" baseline="0" dirty="0"/>
              <a:t>the timing </a:t>
            </a:r>
            <a:r>
              <a:rPr lang="en-US" baseline="0" dirty="0" smtClean="0"/>
              <a:t>of </a:t>
            </a:r>
            <a:r>
              <a:rPr lang="en-US" baseline="0" dirty="0"/>
              <a:t>the recommendation, </a:t>
            </a:r>
            <a:endParaRPr lang="en-US" baseline="0" dirty="0" smtClean="0"/>
          </a:p>
          <a:p>
            <a:pPr marL="171450" indent="-171450">
              <a:buFont typeface="Arial" charset="0"/>
              <a:buChar char="•"/>
            </a:pPr>
            <a:r>
              <a:rPr lang="en-US" baseline="0" dirty="0" smtClean="0"/>
              <a:t>Documenting the </a:t>
            </a:r>
            <a:r>
              <a:rPr lang="en-US" baseline="0" dirty="0"/>
              <a:t>action steps needed to be successful.</a:t>
            </a:r>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Key to any successful initiative is transparency.</a:t>
            </a:r>
            <a:r>
              <a:rPr lang="en-US" baseline="0" dirty="0"/>
              <a:t> </a:t>
            </a:r>
            <a:r>
              <a:rPr lang="en-US" baseline="0" dirty="0" smtClean="0"/>
              <a:t>Develop a </a:t>
            </a:r>
            <a:r>
              <a:rPr lang="en-US" baseline="0" dirty="0"/>
              <a:t>comprehensive communication plan that includes your School Board, parents and community, staff at local and district level and most importantly </a:t>
            </a:r>
            <a:r>
              <a:rPr lang="en-US" baseline="0" dirty="0" smtClean="0"/>
              <a:t>students.</a:t>
            </a:r>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suggest that the district document their monitoring plan and share with all stakeholder groups.</a:t>
            </a:r>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These scenarios</a:t>
            </a:r>
            <a:r>
              <a:rPr lang="en-US" baseline="0" dirty="0"/>
              <a:t> were created by Achieve. They have multiple resources and research-based articles available to the public to use as you work through this project. </a:t>
            </a:r>
            <a:endParaRPr lang="en-US" baseline="0" dirty="0" smtClean="0"/>
          </a:p>
          <a:p>
            <a:r>
              <a:rPr lang="en-US" baseline="0" dirty="0" smtClean="0"/>
              <a:t>Suggested use:</a:t>
            </a:r>
          </a:p>
          <a:p>
            <a:r>
              <a:rPr lang="en-US" baseline="0" dirty="0" smtClean="0"/>
              <a:t>Divide the team in smaller groups and have them work on these scenarios. Reconvene whole group for discussion.</a:t>
            </a:r>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suggest that you use an activity which will help everyone understand their different roles in relationship to the district assessment efforts</a:t>
            </a:r>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this slide to conclude</a:t>
            </a:r>
            <a:r>
              <a:rPr lang="en-US" baseline="0" dirty="0" smtClean="0"/>
              <a:t> Day 1 work and set the stage for Day 2.</a:t>
            </a:r>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suggest</a:t>
            </a:r>
            <a:r>
              <a:rPr lang="en-US" baseline="0" dirty="0" smtClean="0"/>
              <a:t> you provide a brief description of each goal as you read them to the team. Note that the majority of day 1 will be spent on Goals 2 &amp; 3.</a:t>
            </a:r>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3</a:t>
            </a:fld>
            <a:endParaRPr lang="en-US"/>
          </a:p>
        </p:txBody>
      </p:sp>
    </p:spTree>
    <p:extLst>
      <p:ext uri="{BB962C8B-B14F-4D97-AF65-F5344CB8AC3E}">
        <p14:creationId xmlns:p14="http://schemas.microsoft.com/office/powerpoint/2010/main" val="1448608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this</a:t>
            </a:r>
            <a:r>
              <a:rPr lang="en-US" baseline="0" dirty="0" smtClean="0"/>
              <a:t> slide to help gain understanding of the process. </a:t>
            </a:r>
            <a:r>
              <a:rPr lang="en-US" dirty="0" smtClean="0"/>
              <a:t>This</a:t>
            </a:r>
            <a:r>
              <a:rPr lang="en-US" baseline="0" dirty="0" smtClean="0"/>
              <a:t> is the suggested timeline for distribution of work and is not intended to be implemented in consecutive days The inventory process itself may take a month or more to complete. Focus group interviews can be conducted simultaneously with the completion of the inventory spreadsheet</a:t>
            </a:r>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4</a:t>
            </a:fld>
            <a:endParaRPr lang="en-US"/>
          </a:p>
        </p:txBody>
      </p:sp>
    </p:spTree>
    <p:extLst>
      <p:ext uri="{BB962C8B-B14F-4D97-AF65-F5344CB8AC3E}">
        <p14:creationId xmlns:p14="http://schemas.microsoft.com/office/powerpoint/2010/main" val="841555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slide is designed to bring awareness to the issues faced by districts across the country.</a:t>
            </a:r>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Suggested use of this slide:</a:t>
            </a:r>
          </a:p>
          <a:p>
            <a:r>
              <a:rPr lang="en-US" dirty="0" smtClean="0"/>
              <a:t>Have team</a:t>
            </a:r>
            <a:r>
              <a:rPr lang="en-US" baseline="0" dirty="0" smtClean="0"/>
              <a:t> members:</a:t>
            </a:r>
            <a:endParaRPr lang="en-US" dirty="0" smtClean="0"/>
          </a:p>
          <a:p>
            <a:endParaRPr lang="en-US" dirty="0" smtClean="0"/>
          </a:p>
          <a:p>
            <a:pPr marL="171450" indent="-171450">
              <a:buFont typeface="Arial" charset="0"/>
              <a:buChar char="•"/>
            </a:pPr>
            <a:r>
              <a:rPr lang="en-US" baseline="0" dirty="0" smtClean="0"/>
              <a:t>Individually write a definition </a:t>
            </a:r>
            <a:r>
              <a:rPr lang="en-US" baseline="0" dirty="0"/>
              <a:t>of assessment. </a:t>
            </a:r>
            <a:endParaRPr lang="en-US" baseline="0" dirty="0" smtClean="0"/>
          </a:p>
          <a:p>
            <a:pPr marL="171450" indent="-171450">
              <a:buFont typeface="Arial" charset="0"/>
              <a:buChar char="•"/>
            </a:pPr>
            <a:r>
              <a:rPr lang="en-US" baseline="0" dirty="0" smtClean="0"/>
              <a:t>List </a:t>
            </a:r>
            <a:r>
              <a:rPr lang="en-US" baseline="0" dirty="0"/>
              <a:t>the purposes for administrating assessments. </a:t>
            </a:r>
            <a:endParaRPr lang="en-US" baseline="0" dirty="0" smtClean="0"/>
          </a:p>
          <a:p>
            <a:pPr marL="171450" indent="-171450">
              <a:buFont typeface="Arial" charset="0"/>
              <a:buChar char="•"/>
            </a:pPr>
            <a:r>
              <a:rPr lang="en-US" baseline="0" dirty="0" smtClean="0"/>
              <a:t>Discuss as </a:t>
            </a:r>
            <a:r>
              <a:rPr lang="en-US" baseline="0" dirty="0"/>
              <a:t>a group and </a:t>
            </a:r>
            <a:r>
              <a:rPr lang="en-US" baseline="0" dirty="0" smtClean="0"/>
              <a:t>find </a:t>
            </a:r>
            <a:r>
              <a:rPr lang="en-US" baseline="0" dirty="0"/>
              <a:t>commonalities and differences. </a:t>
            </a:r>
            <a:endParaRPr lang="en-US" baseline="0" dirty="0" smtClean="0"/>
          </a:p>
          <a:p>
            <a:pPr marL="171450" indent="-171450">
              <a:buFont typeface="Arial" charset="0"/>
              <a:buChar char="•"/>
            </a:pPr>
            <a:r>
              <a:rPr lang="en-US" baseline="0" dirty="0" smtClean="0"/>
              <a:t>Collectively reach consensus on a definition of assessment which could be used with multiple audiences.  Completion of this task helps bring cohesion to the district required assessment program.</a:t>
            </a:r>
          </a:p>
        </p:txBody>
      </p:sp>
      <p:sp>
        <p:nvSpPr>
          <p:cNvPr id="4" name="Slide Number Placeholder 3"/>
          <p:cNvSpPr>
            <a:spLocks noGrp="1"/>
          </p:cNvSpPr>
          <p:nvPr>
            <p:ph type="sldNum" sz="quarter" idx="10"/>
          </p:nvPr>
        </p:nvSpPr>
        <p:spPr/>
        <p:txBody>
          <a:bodyPr/>
          <a:lstStyle/>
          <a:p>
            <a:fld id="{451A7D39-91D0-4CC8-B84A-672B8DD3CFE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perception is that federal and state testing requirements</a:t>
            </a:r>
            <a:r>
              <a:rPr lang="en-US" baseline="0" dirty="0"/>
              <a:t> are the problem. Often no consideration has been given to what districts may be putting on themselves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Facilitator may want to ask if there</a:t>
            </a:r>
            <a:r>
              <a:rPr lang="en-US" baseline="0" dirty="0" smtClean="0"/>
              <a:t> are other reasons to complete an inventory</a:t>
            </a:r>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Refer to Facilitator’s Guide for more information</a:t>
            </a:r>
            <a:endParaRPr lang="en-US" dirty="0"/>
          </a:p>
        </p:txBody>
      </p:sp>
      <p:sp>
        <p:nvSpPr>
          <p:cNvPr id="4" name="Slide Number Placeholder 3"/>
          <p:cNvSpPr>
            <a:spLocks noGrp="1"/>
          </p:cNvSpPr>
          <p:nvPr>
            <p:ph type="sldNum" sz="quarter" idx="10"/>
          </p:nvPr>
        </p:nvSpPr>
        <p:spPr/>
        <p:txBody>
          <a:bodyPr/>
          <a:lstStyle/>
          <a:p>
            <a:fld id="{451A7D39-91D0-4CC8-B84A-672B8DD3CFE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EEB38D7-067E-4EF9-B7EE-2ABCFA28E5F4}" type="datetimeFigureOut">
              <a:rPr lang="en-US" smtClean="0"/>
              <a:pPr/>
              <a:t>8/18/17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02A91-6D6F-44BF-B671-8F7F008D8187}"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EB38D7-067E-4EF9-B7EE-2ABCFA28E5F4}" type="datetimeFigureOut">
              <a:rPr lang="en-US" smtClean="0"/>
              <a:pPr/>
              <a:t>8/18/17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02A91-6D6F-44BF-B671-8F7F008D8187}"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EB38D7-067E-4EF9-B7EE-2ABCFA28E5F4}" type="datetimeFigureOut">
              <a:rPr lang="en-US" smtClean="0"/>
              <a:pPr/>
              <a:t>8/18/17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02A91-6D6F-44BF-B671-8F7F008D8187}"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EB38D7-067E-4EF9-B7EE-2ABCFA28E5F4}" type="datetimeFigureOut">
              <a:rPr lang="en-US" smtClean="0"/>
              <a:pPr/>
              <a:t>8/18/17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02A91-6D6F-44BF-B671-8F7F008D8187}"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EB38D7-067E-4EF9-B7EE-2ABCFA28E5F4}" type="datetimeFigureOut">
              <a:rPr lang="en-US" smtClean="0"/>
              <a:pPr/>
              <a:t>8/18/17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02A91-6D6F-44BF-B671-8F7F008D8187}"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EB38D7-067E-4EF9-B7EE-2ABCFA28E5F4}" type="datetimeFigureOut">
              <a:rPr lang="en-US" smtClean="0"/>
              <a:pPr/>
              <a:t>8/18/17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02A91-6D6F-44BF-B671-8F7F008D8187}"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EB38D7-067E-4EF9-B7EE-2ABCFA28E5F4}" type="datetimeFigureOut">
              <a:rPr lang="en-US" smtClean="0"/>
              <a:pPr/>
              <a:t>8/18/17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902A91-6D6F-44BF-B671-8F7F008D8187}"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EB38D7-067E-4EF9-B7EE-2ABCFA28E5F4}" type="datetimeFigureOut">
              <a:rPr lang="en-US" smtClean="0"/>
              <a:pPr/>
              <a:t>8/18/17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902A91-6D6F-44BF-B671-8F7F008D8187}"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EB38D7-067E-4EF9-B7EE-2ABCFA28E5F4}" type="datetimeFigureOut">
              <a:rPr lang="en-US" smtClean="0"/>
              <a:pPr/>
              <a:t>8/18/17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902A91-6D6F-44BF-B671-8F7F008D8187}"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EB38D7-067E-4EF9-B7EE-2ABCFA28E5F4}" type="datetimeFigureOut">
              <a:rPr lang="en-US" smtClean="0"/>
              <a:pPr/>
              <a:t>8/18/17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02A91-6D6F-44BF-B671-8F7F008D8187}"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EB38D7-067E-4EF9-B7EE-2ABCFA28E5F4}" type="datetimeFigureOut">
              <a:rPr lang="en-US" smtClean="0"/>
              <a:pPr/>
              <a:t>8/18/17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02A91-6D6F-44BF-B671-8F7F008D8187}"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EB38D7-067E-4EF9-B7EE-2ABCFA28E5F4}" type="datetimeFigureOut">
              <a:rPr lang="en-US" smtClean="0"/>
              <a:pPr/>
              <a:t>8/18/17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902A91-6D6F-44BF-B671-8F7F008D81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3"/>
          <p:cNvSpPr txBox="1">
            <a:spLocks noChangeArrowheads="1"/>
          </p:cNvSpPr>
          <p:nvPr/>
        </p:nvSpPr>
        <p:spPr bwMode="auto">
          <a:xfrm>
            <a:off x="838200" y="685800"/>
            <a:ext cx="6934200" cy="2492990"/>
          </a:xfrm>
          <a:prstGeom prst="rect">
            <a:avLst/>
          </a:prstGeom>
          <a:noFill/>
          <a:ln w="22225">
            <a:noFill/>
            <a:miter lim="800000"/>
            <a:headEnd/>
            <a:tailEnd/>
          </a:ln>
        </p:spPr>
        <p:txBody>
          <a:bodyPr wrap="square" anchorCtr="1">
            <a:spAutoFit/>
          </a:bodyPr>
          <a:lstStyle/>
          <a:p>
            <a:pPr algn="ctr"/>
            <a:r>
              <a:rPr lang="en-US" sz="3200" b="1" dirty="0">
                <a:solidFill>
                  <a:srgbClr val="800000"/>
                </a:solidFill>
                <a:latin typeface="Times New Roman" pitchFamily="18" charset="0"/>
                <a:cs typeface="Times New Roman" pitchFamily="18" charset="0"/>
              </a:rPr>
              <a:t>Assessment Inventory</a:t>
            </a:r>
          </a:p>
          <a:p>
            <a:pPr algn="ctr"/>
            <a:r>
              <a:rPr lang="en-US" sz="3200" b="1" dirty="0">
                <a:solidFill>
                  <a:srgbClr val="800000"/>
                </a:solidFill>
                <a:latin typeface="Times New Roman" pitchFamily="18" charset="0"/>
                <a:cs typeface="Times New Roman" pitchFamily="18" charset="0"/>
              </a:rPr>
              <a:t>Setting the Context</a:t>
            </a:r>
          </a:p>
          <a:p>
            <a:pPr algn="ctr"/>
            <a:endParaRPr lang="en-US" sz="3200" b="1" dirty="0">
              <a:solidFill>
                <a:srgbClr val="800000"/>
              </a:solidFill>
              <a:latin typeface="Times New Roman" pitchFamily="18" charset="0"/>
              <a:cs typeface="Times New Roman" pitchFamily="18" charset="0"/>
            </a:endParaRPr>
          </a:p>
          <a:p>
            <a:pPr algn="ctr"/>
            <a:r>
              <a:rPr lang="en-US" sz="3200" b="1" dirty="0" smtClean="0">
                <a:solidFill>
                  <a:srgbClr val="800000"/>
                </a:solidFill>
                <a:latin typeface="Times New Roman" pitchFamily="18" charset="0"/>
                <a:cs typeface="Times New Roman" pitchFamily="18" charset="0"/>
              </a:rPr>
              <a:t>__________ County </a:t>
            </a:r>
            <a:r>
              <a:rPr lang="en-US" sz="3200" b="1" dirty="0">
                <a:solidFill>
                  <a:srgbClr val="800000"/>
                </a:solidFill>
                <a:latin typeface="Times New Roman" pitchFamily="18" charset="0"/>
                <a:cs typeface="Times New Roman" pitchFamily="18" charset="0"/>
              </a:rPr>
              <a:t>Schools</a:t>
            </a:r>
          </a:p>
          <a:p>
            <a:pPr algn="ctr"/>
            <a:r>
              <a:rPr lang="en-US" sz="2800" dirty="0" smtClean="0">
                <a:latin typeface="Times New Roman" charset="0"/>
                <a:cs typeface="Times New Roman" charset="0"/>
              </a:rPr>
              <a:t>Date</a:t>
            </a:r>
            <a:endParaRPr lang="en-US" sz="2800" dirty="0">
              <a:latin typeface="Times New Roman" charset="0"/>
              <a:cs typeface="Times New Roman" charset="0"/>
            </a:endParaRPr>
          </a:p>
        </p:txBody>
      </p:sp>
      <p:sp>
        <p:nvSpPr>
          <p:cNvPr id="22532" name="Line 4"/>
          <p:cNvSpPr>
            <a:spLocks noChangeShapeType="1"/>
          </p:cNvSpPr>
          <p:nvPr/>
        </p:nvSpPr>
        <p:spPr bwMode="auto">
          <a:xfrm>
            <a:off x="457200" y="3429000"/>
            <a:ext cx="8153400" cy="0"/>
          </a:xfrm>
          <a:prstGeom prst="line">
            <a:avLst/>
          </a:prstGeom>
          <a:noFill/>
          <a:ln w="44450">
            <a:solidFill>
              <a:srgbClr val="000066"/>
            </a:solidFill>
            <a:round/>
            <a:headEnd/>
            <a:tailEnd/>
          </a:ln>
        </p:spPr>
        <p:txBody>
          <a:bodyPr anchor="ctr" anchorCtr="1"/>
          <a:lstStyle/>
          <a:p>
            <a:endParaRPr lang="en-US"/>
          </a:p>
        </p:txBody>
      </p:sp>
      <p:pic>
        <p:nvPicPr>
          <p:cNvPr id="6" name="Picture 5" descr="GPEE Logo Final_Vertical.jpg"/>
          <p:cNvPicPr>
            <a:picLocks noChangeAspect="1"/>
          </p:cNvPicPr>
          <p:nvPr/>
        </p:nvPicPr>
        <p:blipFill>
          <a:blip r:embed="rId3" cstate="print"/>
          <a:stretch>
            <a:fillRect/>
          </a:stretch>
        </p:blipFill>
        <p:spPr>
          <a:xfrm>
            <a:off x="533400" y="3657600"/>
            <a:ext cx="2243848" cy="2427732"/>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3" name="Title 2"/>
          <p:cNvSpPr>
            <a:spLocks noGrp="1"/>
          </p:cNvSpPr>
          <p:nvPr>
            <p:ph type="title"/>
          </p:nvPr>
        </p:nvSpPr>
        <p:spPr>
          <a:xfrm>
            <a:off x="304800" y="0"/>
            <a:ext cx="8229600" cy="914400"/>
          </a:xfrm>
        </p:spPr>
        <p:txBody>
          <a:bodyPr>
            <a:normAutofit/>
          </a:bodyPr>
          <a:lstStyle/>
          <a:p>
            <a:r>
              <a:rPr lang="en-US" sz="3600" dirty="0">
                <a:solidFill>
                  <a:srgbClr val="002060"/>
                </a:solidFill>
              </a:rPr>
              <a:t>Reflect and Plan</a:t>
            </a:r>
          </a:p>
        </p:txBody>
      </p:sp>
      <p:sp>
        <p:nvSpPr>
          <p:cNvPr id="4" name="Content Placeholder 3"/>
          <p:cNvSpPr>
            <a:spLocks noGrp="1"/>
          </p:cNvSpPr>
          <p:nvPr>
            <p:ph idx="1"/>
          </p:nvPr>
        </p:nvSpPr>
        <p:spPr>
          <a:xfrm>
            <a:off x="457200" y="1143000"/>
            <a:ext cx="8229600" cy="457200"/>
          </a:xfrm>
        </p:spPr>
        <p:txBody>
          <a:bodyPr>
            <a:normAutofit/>
          </a:bodyPr>
          <a:lstStyle/>
          <a:p>
            <a:r>
              <a:rPr lang="en-US" sz="2000" dirty="0"/>
              <a:t>Selection of the appropriate team to provide context and guidance</a:t>
            </a:r>
          </a:p>
        </p:txBody>
      </p:sp>
      <p:sp>
        <p:nvSpPr>
          <p:cNvPr id="6" name="Content Placeholder 3"/>
          <p:cNvSpPr txBox="1">
            <a:spLocks/>
          </p:cNvSpPr>
          <p:nvPr/>
        </p:nvSpPr>
        <p:spPr>
          <a:xfrm>
            <a:off x="457200" y="1676400"/>
            <a:ext cx="8229600" cy="762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Provide team members access to assessment information including contracts, vendors and budget information</a:t>
            </a:r>
          </a:p>
        </p:txBody>
      </p:sp>
      <p:sp>
        <p:nvSpPr>
          <p:cNvPr id="7" name="Content Placeholder 3"/>
          <p:cNvSpPr txBox="1">
            <a:spLocks/>
          </p:cNvSpPr>
          <p:nvPr/>
        </p:nvSpPr>
        <p:spPr>
          <a:xfrm>
            <a:off x="457200" y="2438400"/>
            <a:ext cx="8229600" cy="762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Remember to use the Georgia Standards of Excellence as a contributing factor as you work toward contextualizing the plan</a:t>
            </a:r>
          </a:p>
        </p:txBody>
      </p:sp>
      <p:sp>
        <p:nvSpPr>
          <p:cNvPr id="8" name="Content Placeholder 3"/>
          <p:cNvSpPr txBox="1">
            <a:spLocks/>
          </p:cNvSpPr>
          <p:nvPr/>
        </p:nvSpPr>
        <p:spPr>
          <a:xfrm>
            <a:off x="457200" y="3276600"/>
            <a:ext cx="8229600" cy="533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Continuously refer back to your agreed upon definition of assessment</a:t>
            </a:r>
          </a:p>
        </p:txBody>
      </p:sp>
    </p:spTree>
    <p:extLst>
      <p:ext uri="{BB962C8B-B14F-4D97-AF65-F5344CB8AC3E}">
        <p14:creationId xmlns:p14="http://schemas.microsoft.com/office/powerpoint/2010/main" val="39336236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3" name="Title 2"/>
          <p:cNvSpPr>
            <a:spLocks noGrp="1"/>
          </p:cNvSpPr>
          <p:nvPr>
            <p:ph type="title"/>
          </p:nvPr>
        </p:nvSpPr>
        <p:spPr>
          <a:xfrm>
            <a:off x="304800" y="0"/>
            <a:ext cx="8229600" cy="914400"/>
          </a:xfrm>
        </p:spPr>
        <p:txBody>
          <a:bodyPr>
            <a:normAutofit/>
          </a:bodyPr>
          <a:lstStyle/>
          <a:p>
            <a:r>
              <a:rPr lang="en-US" sz="3600" dirty="0">
                <a:solidFill>
                  <a:srgbClr val="002060"/>
                </a:solidFill>
              </a:rPr>
              <a:t>Reflect and Plan</a:t>
            </a:r>
          </a:p>
        </p:txBody>
      </p:sp>
      <p:sp>
        <p:nvSpPr>
          <p:cNvPr id="4" name="Content Placeholder 3"/>
          <p:cNvSpPr>
            <a:spLocks noGrp="1"/>
          </p:cNvSpPr>
          <p:nvPr>
            <p:ph idx="1"/>
          </p:nvPr>
        </p:nvSpPr>
        <p:spPr/>
        <p:txBody>
          <a:bodyPr>
            <a:normAutofit/>
          </a:bodyPr>
          <a:lstStyle/>
          <a:p>
            <a:pPr>
              <a:buFont typeface="+mj-lt"/>
              <a:buAutoNum type="arabicPeriod"/>
            </a:pPr>
            <a:r>
              <a:rPr lang="en-US" sz="1600" dirty="0"/>
              <a:t>What are the objectives of the student assessment </a:t>
            </a:r>
            <a:r>
              <a:rPr lang="en-US" sz="1600" dirty="0" smtClean="0"/>
              <a:t>inventory process?</a:t>
            </a:r>
            <a:endParaRPr lang="en-US" sz="1600" dirty="0"/>
          </a:p>
          <a:p>
            <a:pPr>
              <a:buFont typeface="+mj-lt"/>
              <a:buAutoNum type="arabicPeriod"/>
            </a:pPr>
            <a:r>
              <a:rPr lang="en-US" sz="1600" dirty="0"/>
              <a:t>What evidence would indicate to the district that the process was a success?</a:t>
            </a:r>
          </a:p>
          <a:p>
            <a:pPr>
              <a:buFont typeface="+mj-lt"/>
              <a:buAutoNum type="arabicPeriod"/>
            </a:pPr>
            <a:r>
              <a:rPr lang="en-US" sz="1600" dirty="0"/>
              <a:t>What individuals are responsible for the success of this process? Document their specific roles and responsibilities.</a:t>
            </a:r>
          </a:p>
          <a:p>
            <a:pPr>
              <a:buFont typeface="+mj-lt"/>
              <a:buAutoNum type="arabicPeriod"/>
            </a:pPr>
            <a:r>
              <a:rPr lang="en-US" sz="1600" dirty="0"/>
              <a:t>What is the scope of the inventory? Which assessments should be included and excluded from the inventory table? Based on this scope, what information is needed?</a:t>
            </a:r>
          </a:p>
          <a:p>
            <a:pPr>
              <a:buFont typeface="+mj-lt"/>
              <a:buAutoNum type="arabicPeriod"/>
            </a:pPr>
            <a:r>
              <a:rPr lang="en-US" sz="1600" dirty="0"/>
              <a:t>Which individuals will have the authority to act on the results of the inventory?</a:t>
            </a:r>
          </a:p>
        </p:txBody>
      </p:sp>
    </p:spTree>
    <p:extLst>
      <p:ext uri="{BB962C8B-B14F-4D97-AF65-F5344CB8AC3E}">
        <p14:creationId xmlns:p14="http://schemas.microsoft.com/office/powerpoint/2010/main" val="78156600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3" name="Title 2"/>
          <p:cNvSpPr>
            <a:spLocks noGrp="1"/>
          </p:cNvSpPr>
          <p:nvPr>
            <p:ph type="title"/>
          </p:nvPr>
        </p:nvSpPr>
        <p:spPr>
          <a:xfrm>
            <a:off x="304800" y="0"/>
            <a:ext cx="8229600" cy="914400"/>
          </a:xfrm>
        </p:spPr>
        <p:txBody>
          <a:bodyPr>
            <a:normAutofit/>
          </a:bodyPr>
          <a:lstStyle/>
          <a:p>
            <a:r>
              <a:rPr lang="en-US" sz="3600" dirty="0">
                <a:solidFill>
                  <a:srgbClr val="002060"/>
                </a:solidFill>
              </a:rPr>
              <a:t>Conduct the Inventory</a:t>
            </a:r>
          </a:p>
        </p:txBody>
      </p:sp>
      <p:sp>
        <p:nvSpPr>
          <p:cNvPr id="4" name="Content Placeholder 3"/>
          <p:cNvSpPr>
            <a:spLocks noGrp="1"/>
          </p:cNvSpPr>
          <p:nvPr>
            <p:ph idx="1"/>
          </p:nvPr>
        </p:nvSpPr>
        <p:spPr/>
        <p:txBody>
          <a:bodyPr>
            <a:normAutofit/>
          </a:bodyPr>
          <a:lstStyle/>
          <a:p>
            <a:pPr marL="0" indent="0">
              <a:buNone/>
            </a:pPr>
            <a:r>
              <a:rPr lang="en-US" sz="1800" dirty="0"/>
              <a:t>The inventory tool itself will provide you with the opportunity to answer three types of questions:</a:t>
            </a:r>
          </a:p>
          <a:p>
            <a:pPr marL="0" indent="0">
              <a:buNone/>
            </a:pPr>
            <a:r>
              <a:rPr lang="en-US" sz="1800" dirty="0"/>
              <a:t>Basic information</a:t>
            </a:r>
          </a:p>
          <a:p>
            <a:pPr marL="0" indent="0">
              <a:buNone/>
            </a:pPr>
            <a:r>
              <a:rPr lang="en-US" sz="1800" dirty="0"/>
              <a:t>Use/purpose</a:t>
            </a:r>
          </a:p>
          <a:p>
            <a:pPr marL="0" indent="0">
              <a:buNone/>
            </a:pPr>
            <a:r>
              <a:rPr lang="en-US" sz="1800" dirty="0"/>
              <a:t>Operational</a:t>
            </a:r>
          </a:p>
          <a:p>
            <a:pPr marL="0" indent="0">
              <a:buNone/>
            </a:pPr>
            <a:r>
              <a:rPr lang="en-US" sz="1800" dirty="0"/>
              <a:t>We will begin data gathering and completion of the inventory on Day 2.</a:t>
            </a:r>
          </a:p>
        </p:txBody>
      </p:sp>
    </p:spTree>
    <p:extLst>
      <p:ext uri="{BB962C8B-B14F-4D97-AF65-F5344CB8AC3E}">
        <p14:creationId xmlns:p14="http://schemas.microsoft.com/office/powerpoint/2010/main" val="87661676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3" name="Title 2"/>
          <p:cNvSpPr>
            <a:spLocks noGrp="1"/>
          </p:cNvSpPr>
          <p:nvPr>
            <p:ph type="title"/>
          </p:nvPr>
        </p:nvSpPr>
        <p:spPr>
          <a:xfrm>
            <a:off x="304800" y="0"/>
            <a:ext cx="8229600" cy="914400"/>
          </a:xfrm>
        </p:spPr>
        <p:txBody>
          <a:bodyPr>
            <a:normAutofit/>
          </a:bodyPr>
          <a:lstStyle/>
          <a:p>
            <a:r>
              <a:rPr lang="en-US" sz="3600" dirty="0">
                <a:solidFill>
                  <a:srgbClr val="002060"/>
                </a:solidFill>
              </a:rPr>
              <a:t>Focus Group Feedback</a:t>
            </a:r>
          </a:p>
        </p:txBody>
      </p:sp>
      <p:sp>
        <p:nvSpPr>
          <p:cNvPr id="4" name="Content Placeholder 3"/>
          <p:cNvSpPr>
            <a:spLocks noGrp="1"/>
          </p:cNvSpPr>
          <p:nvPr>
            <p:ph idx="1"/>
          </p:nvPr>
        </p:nvSpPr>
        <p:spPr>
          <a:xfrm>
            <a:off x="457200" y="1143000"/>
            <a:ext cx="8229600" cy="761999"/>
          </a:xfrm>
        </p:spPr>
        <p:txBody>
          <a:bodyPr>
            <a:noAutofit/>
          </a:bodyPr>
          <a:lstStyle/>
          <a:p>
            <a:pPr marL="0" indent="0">
              <a:buNone/>
            </a:pPr>
            <a:r>
              <a:rPr lang="en-US" sz="1800" dirty="0"/>
              <a:t>The following groups will participate in providing feedback in relation to their perspective on the current state of assessments:</a:t>
            </a:r>
          </a:p>
          <a:p>
            <a:endParaRPr lang="en-US" sz="1600" dirty="0"/>
          </a:p>
        </p:txBody>
      </p:sp>
      <p:sp>
        <p:nvSpPr>
          <p:cNvPr id="6" name="Content Placeholder 3"/>
          <p:cNvSpPr txBox="1">
            <a:spLocks/>
          </p:cNvSpPr>
          <p:nvPr/>
        </p:nvSpPr>
        <p:spPr>
          <a:xfrm>
            <a:off x="838200" y="1905000"/>
            <a:ext cx="7848600" cy="4572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charset="2"/>
              <a:buChar char="Ø"/>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Parents and Community Members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3"/>
          <p:cNvSpPr txBox="1">
            <a:spLocks/>
          </p:cNvSpPr>
          <p:nvPr/>
        </p:nvSpPr>
        <p:spPr>
          <a:xfrm>
            <a:off x="838200" y="2362200"/>
            <a:ext cx="7848600" cy="4572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charset="2"/>
              <a:buChar char="Ø"/>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Local School Staff Members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3"/>
          <p:cNvSpPr txBox="1">
            <a:spLocks/>
          </p:cNvSpPr>
          <p:nvPr/>
        </p:nvSpPr>
        <p:spPr>
          <a:xfrm>
            <a:off x="838200" y="2819400"/>
            <a:ext cx="7772400" cy="5334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charset="2"/>
              <a:buChar char="Ø"/>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District Level Staff</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3"/>
          <p:cNvSpPr txBox="1">
            <a:spLocks/>
          </p:cNvSpPr>
          <p:nvPr/>
        </p:nvSpPr>
        <p:spPr>
          <a:xfrm>
            <a:off x="838200" y="3276600"/>
            <a:ext cx="7772400" cy="457201"/>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charset="2"/>
              <a:buChar char="Ø"/>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Students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6390707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3" name="Title 2"/>
          <p:cNvSpPr>
            <a:spLocks noGrp="1"/>
          </p:cNvSpPr>
          <p:nvPr>
            <p:ph type="title"/>
          </p:nvPr>
        </p:nvSpPr>
        <p:spPr>
          <a:xfrm>
            <a:off x="304800" y="0"/>
            <a:ext cx="8229600" cy="914400"/>
          </a:xfrm>
        </p:spPr>
        <p:txBody>
          <a:bodyPr>
            <a:normAutofit/>
          </a:bodyPr>
          <a:lstStyle/>
          <a:p>
            <a:r>
              <a:rPr lang="en-US" sz="3600" dirty="0">
                <a:solidFill>
                  <a:srgbClr val="002060"/>
                </a:solidFill>
              </a:rPr>
              <a:t>Analyze the Inventory</a:t>
            </a:r>
          </a:p>
        </p:txBody>
      </p:sp>
      <p:sp>
        <p:nvSpPr>
          <p:cNvPr id="4" name="Content Placeholder 3"/>
          <p:cNvSpPr>
            <a:spLocks noGrp="1"/>
          </p:cNvSpPr>
          <p:nvPr>
            <p:ph idx="1"/>
          </p:nvPr>
        </p:nvSpPr>
        <p:spPr>
          <a:xfrm>
            <a:off x="381000" y="1143000"/>
            <a:ext cx="8229600" cy="609600"/>
          </a:xfrm>
        </p:spPr>
        <p:txBody>
          <a:bodyPr>
            <a:normAutofit/>
          </a:bodyPr>
          <a:lstStyle/>
          <a:p>
            <a:r>
              <a:rPr lang="en-US" sz="1600" dirty="0"/>
              <a:t>Develop a student-level perspective by looking across all assessments student take at a particular grade level or grade band and then by needs and characteristics</a:t>
            </a:r>
          </a:p>
        </p:txBody>
      </p:sp>
      <p:sp>
        <p:nvSpPr>
          <p:cNvPr id="6" name="Content Placeholder 3"/>
          <p:cNvSpPr txBox="1">
            <a:spLocks/>
          </p:cNvSpPr>
          <p:nvPr/>
        </p:nvSpPr>
        <p:spPr>
          <a:xfrm>
            <a:off x="381000" y="1828800"/>
            <a:ext cx="8229600" cy="762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Identify assessments that the district will continue to administer and clarify any needs or changes that may be needed to ensure the assessments are helpful for the intended uses</a:t>
            </a:r>
          </a:p>
        </p:txBody>
      </p:sp>
      <p:sp>
        <p:nvSpPr>
          <p:cNvPr id="7" name="Content Placeholder 3"/>
          <p:cNvSpPr txBox="1">
            <a:spLocks/>
          </p:cNvSpPr>
          <p:nvPr/>
        </p:nvSpPr>
        <p:spPr>
          <a:xfrm>
            <a:off x="381000" y="2438400"/>
            <a:ext cx="8229600" cy="533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Identify the assessments that seem to be on the table for elimination or significant changes</a:t>
            </a:r>
          </a:p>
        </p:txBody>
      </p:sp>
      <p:sp>
        <p:nvSpPr>
          <p:cNvPr id="8" name="Content Placeholder 3"/>
          <p:cNvSpPr txBox="1">
            <a:spLocks/>
          </p:cNvSpPr>
          <p:nvPr/>
        </p:nvSpPr>
        <p:spPr>
          <a:xfrm>
            <a:off x="381000" y="2895600"/>
            <a:ext cx="8229600" cy="5334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a:ln>
                  <a:noFill/>
                </a:ln>
                <a:solidFill>
                  <a:schemeClr val="tx1"/>
                </a:solidFill>
                <a:effectLst/>
                <a:uLnTx/>
                <a:uFillTx/>
                <a:latin typeface="+mn-lt"/>
                <a:ea typeface="+mn-ea"/>
                <a:cs typeface="+mn-cs"/>
              </a:rPr>
              <a:t>Help the district build toward recommendations while re-engaging with team members to review potential options and decision points</a:t>
            </a:r>
          </a:p>
        </p:txBody>
      </p:sp>
    </p:spTree>
    <p:extLst>
      <p:ext uri="{BB962C8B-B14F-4D97-AF65-F5344CB8AC3E}">
        <p14:creationId xmlns:p14="http://schemas.microsoft.com/office/powerpoint/2010/main" val="6153542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3" name="Title 2"/>
          <p:cNvSpPr>
            <a:spLocks noGrp="1"/>
          </p:cNvSpPr>
          <p:nvPr>
            <p:ph type="title"/>
          </p:nvPr>
        </p:nvSpPr>
        <p:spPr>
          <a:xfrm>
            <a:off x="304800" y="0"/>
            <a:ext cx="8229600" cy="914400"/>
          </a:xfrm>
        </p:spPr>
        <p:txBody>
          <a:bodyPr>
            <a:normAutofit/>
          </a:bodyPr>
          <a:lstStyle/>
          <a:p>
            <a:r>
              <a:rPr lang="en-US" sz="3600" dirty="0">
                <a:solidFill>
                  <a:srgbClr val="002060"/>
                </a:solidFill>
              </a:rPr>
              <a:t>Make Recommendations</a:t>
            </a:r>
          </a:p>
        </p:txBody>
      </p:sp>
      <p:sp>
        <p:nvSpPr>
          <p:cNvPr id="4" name="Content Placeholder 3"/>
          <p:cNvSpPr>
            <a:spLocks noGrp="1"/>
          </p:cNvSpPr>
          <p:nvPr>
            <p:ph idx="1"/>
          </p:nvPr>
        </p:nvSpPr>
        <p:spPr/>
        <p:txBody>
          <a:bodyPr>
            <a:normAutofit/>
          </a:bodyPr>
          <a:lstStyle/>
          <a:p>
            <a:pPr marL="0" indent="0">
              <a:buNone/>
            </a:pPr>
            <a:r>
              <a:rPr lang="en-US" sz="2000" dirty="0"/>
              <a:t>Based on the inventory analysis, develop recommendations to streamline and/or strengthen the assessment program. These recommendations should lead to enhanced use of assessment data to improve instruction in the classroom. An Assessment Inventory Recommendation Table will be provided.</a:t>
            </a:r>
          </a:p>
        </p:txBody>
      </p:sp>
    </p:spTree>
    <p:extLst>
      <p:ext uri="{BB962C8B-B14F-4D97-AF65-F5344CB8AC3E}">
        <p14:creationId xmlns:p14="http://schemas.microsoft.com/office/powerpoint/2010/main" val="93679822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3" name="Title 2"/>
          <p:cNvSpPr>
            <a:spLocks noGrp="1"/>
          </p:cNvSpPr>
          <p:nvPr>
            <p:ph type="title"/>
          </p:nvPr>
        </p:nvSpPr>
        <p:spPr>
          <a:xfrm>
            <a:off x="304800" y="0"/>
            <a:ext cx="8229600" cy="914400"/>
          </a:xfrm>
        </p:spPr>
        <p:txBody>
          <a:bodyPr>
            <a:normAutofit/>
          </a:bodyPr>
          <a:lstStyle/>
          <a:p>
            <a:r>
              <a:rPr lang="en-US" sz="3600" dirty="0">
                <a:solidFill>
                  <a:srgbClr val="002060"/>
                </a:solidFill>
              </a:rPr>
              <a:t>Communication Plans</a:t>
            </a:r>
          </a:p>
        </p:txBody>
      </p:sp>
      <p:sp>
        <p:nvSpPr>
          <p:cNvPr id="4" name="Content Placeholder 3"/>
          <p:cNvSpPr>
            <a:spLocks noGrp="1"/>
          </p:cNvSpPr>
          <p:nvPr>
            <p:ph idx="1"/>
          </p:nvPr>
        </p:nvSpPr>
        <p:spPr>
          <a:xfrm>
            <a:off x="457200" y="1143001"/>
            <a:ext cx="8229600" cy="457199"/>
          </a:xfrm>
        </p:spPr>
        <p:txBody>
          <a:bodyPr>
            <a:normAutofit/>
          </a:bodyPr>
          <a:lstStyle/>
          <a:p>
            <a:r>
              <a:rPr lang="en-US" sz="1800" dirty="0"/>
              <a:t>Share your goal – be specific and transparent</a:t>
            </a:r>
          </a:p>
        </p:txBody>
      </p:sp>
      <p:sp>
        <p:nvSpPr>
          <p:cNvPr id="6" name="Content Placeholder 3"/>
          <p:cNvSpPr txBox="1">
            <a:spLocks/>
          </p:cNvSpPr>
          <p:nvPr/>
        </p:nvSpPr>
        <p:spPr>
          <a:xfrm>
            <a:off x="457200" y="1524000"/>
            <a:ext cx="8229600" cy="533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Identify your audience – don</a:t>
            </a:r>
            <a:r>
              <a:rPr kumimoji="0" lang="uk-UA" sz="1800" b="0" i="0" u="none" strike="noStrike" kern="1200" cap="none" spc="0" normalizeH="0" baseline="0" noProof="0" dirty="0">
                <a:ln>
                  <a:noFill/>
                </a:ln>
                <a:solidFill>
                  <a:schemeClr val="tx1"/>
                </a:solidFill>
                <a:effectLst/>
                <a:uLnTx/>
                <a:uFillTx/>
                <a:latin typeface="+mn-lt"/>
                <a:ea typeface="+mn-ea"/>
                <a:cs typeface="+mn-cs"/>
              </a:rPr>
              <a:t>’</a:t>
            </a:r>
            <a:r>
              <a:rPr kumimoji="0" lang="en-US" sz="1800" b="0" i="0" u="none" strike="noStrike" kern="1200" cap="none" spc="0" normalizeH="0" baseline="0" noProof="0" dirty="0">
                <a:ln>
                  <a:noFill/>
                </a:ln>
                <a:solidFill>
                  <a:schemeClr val="tx1"/>
                </a:solidFill>
                <a:effectLst/>
                <a:uLnTx/>
                <a:uFillTx/>
                <a:latin typeface="+mn-lt"/>
                <a:ea typeface="+mn-ea"/>
                <a:cs typeface="+mn-cs"/>
              </a:rPr>
              <a:t>t leave anyone out</a:t>
            </a:r>
          </a:p>
        </p:txBody>
      </p:sp>
      <p:sp>
        <p:nvSpPr>
          <p:cNvPr id="7" name="Content Placeholder 3"/>
          <p:cNvSpPr txBox="1">
            <a:spLocks/>
          </p:cNvSpPr>
          <p:nvPr/>
        </p:nvSpPr>
        <p:spPr>
          <a:xfrm>
            <a:off x="457200" y="1905000"/>
            <a:ext cx="8229600" cy="457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Agree on key messages – these vary between audiences</a:t>
            </a:r>
          </a:p>
        </p:txBody>
      </p:sp>
      <p:sp>
        <p:nvSpPr>
          <p:cNvPr id="8" name="Content Placeholder 3"/>
          <p:cNvSpPr txBox="1">
            <a:spLocks/>
          </p:cNvSpPr>
          <p:nvPr/>
        </p:nvSpPr>
        <p:spPr>
          <a:xfrm>
            <a:off x="457200" y="2285999"/>
            <a:ext cx="8229600" cy="45720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Determine the best tactics or strategies – plan to use multiple forums</a:t>
            </a:r>
          </a:p>
        </p:txBody>
      </p:sp>
      <p:sp>
        <p:nvSpPr>
          <p:cNvPr id="9" name="Content Placeholder 3"/>
          <p:cNvSpPr txBox="1">
            <a:spLocks/>
          </p:cNvSpPr>
          <p:nvPr/>
        </p:nvSpPr>
        <p:spPr>
          <a:xfrm>
            <a:off x="457200" y="2666999"/>
            <a:ext cx="8229600" cy="45720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Be clear about stakeholder roles –incorporate the feedback from all groups</a:t>
            </a:r>
          </a:p>
        </p:txBody>
      </p:sp>
      <p:sp>
        <p:nvSpPr>
          <p:cNvPr id="10" name="Content Placeholder 3"/>
          <p:cNvSpPr txBox="1">
            <a:spLocks/>
          </p:cNvSpPr>
          <p:nvPr/>
        </p:nvSpPr>
        <p:spPr>
          <a:xfrm>
            <a:off x="457200" y="3048000"/>
            <a:ext cx="8229600" cy="457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Measure the results – plan on pulse checks and periodic feedback</a:t>
            </a:r>
          </a:p>
        </p:txBody>
      </p:sp>
    </p:spTree>
    <p:extLst>
      <p:ext uri="{BB962C8B-B14F-4D97-AF65-F5344CB8AC3E}">
        <p14:creationId xmlns:p14="http://schemas.microsoft.com/office/powerpoint/2010/main" val="3855300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P spid="7" grpId="0"/>
      <p:bldP spid="8"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3" name="Title 2"/>
          <p:cNvSpPr>
            <a:spLocks noGrp="1"/>
          </p:cNvSpPr>
          <p:nvPr>
            <p:ph type="title"/>
          </p:nvPr>
        </p:nvSpPr>
        <p:spPr>
          <a:xfrm>
            <a:off x="304800" y="0"/>
            <a:ext cx="8229600" cy="914400"/>
          </a:xfrm>
        </p:spPr>
        <p:txBody>
          <a:bodyPr>
            <a:normAutofit/>
          </a:bodyPr>
          <a:lstStyle/>
          <a:p>
            <a:r>
              <a:rPr lang="en-US" sz="3600" dirty="0">
                <a:solidFill>
                  <a:srgbClr val="002060"/>
                </a:solidFill>
              </a:rPr>
              <a:t>Monitoring</a:t>
            </a:r>
          </a:p>
        </p:txBody>
      </p:sp>
      <p:sp>
        <p:nvSpPr>
          <p:cNvPr id="4" name="Content Placeholder 3"/>
          <p:cNvSpPr>
            <a:spLocks noGrp="1"/>
          </p:cNvSpPr>
          <p:nvPr>
            <p:ph idx="1"/>
          </p:nvPr>
        </p:nvSpPr>
        <p:spPr/>
        <p:txBody>
          <a:bodyPr>
            <a:normAutofit/>
          </a:bodyPr>
          <a:lstStyle/>
          <a:p>
            <a:pPr marL="0" indent="0">
              <a:buNone/>
            </a:pPr>
            <a:r>
              <a:rPr lang="en-US" sz="2400" dirty="0"/>
              <a:t>Finally, the district team should create an ongoing monitoring process to determine the effectiveness and impact of the recommendations. This process will ensure that you continue examining your assessments on a regular basis to ensure assessments are providing quality information to the district.</a:t>
            </a:r>
          </a:p>
        </p:txBody>
      </p:sp>
    </p:spTree>
    <p:extLst>
      <p:ext uri="{BB962C8B-B14F-4D97-AF65-F5344CB8AC3E}">
        <p14:creationId xmlns:p14="http://schemas.microsoft.com/office/powerpoint/2010/main" val="1684194075"/>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3" name="Title 2"/>
          <p:cNvSpPr>
            <a:spLocks noGrp="1"/>
          </p:cNvSpPr>
          <p:nvPr>
            <p:ph type="title"/>
          </p:nvPr>
        </p:nvSpPr>
        <p:spPr>
          <a:xfrm>
            <a:off x="304800" y="0"/>
            <a:ext cx="8229600" cy="914400"/>
          </a:xfrm>
        </p:spPr>
        <p:txBody>
          <a:bodyPr>
            <a:normAutofit/>
          </a:bodyPr>
          <a:lstStyle/>
          <a:p>
            <a:r>
              <a:rPr lang="en-US" sz="3600" dirty="0">
                <a:solidFill>
                  <a:srgbClr val="002060"/>
                </a:solidFill>
              </a:rPr>
              <a:t>Time to Practice!</a:t>
            </a:r>
          </a:p>
        </p:txBody>
      </p:sp>
      <p:sp>
        <p:nvSpPr>
          <p:cNvPr id="4" name="Content Placeholder 3"/>
          <p:cNvSpPr>
            <a:spLocks noGrp="1"/>
          </p:cNvSpPr>
          <p:nvPr>
            <p:ph idx="1"/>
          </p:nvPr>
        </p:nvSpPr>
        <p:spPr/>
        <p:txBody>
          <a:bodyPr/>
          <a:lstStyle/>
          <a:p>
            <a:pPr marL="0" indent="0">
              <a:buNone/>
            </a:pPr>
            <a:r>
              <a:rPr lang="en-US" dirty="0"/>
              <a:t>Divide into 4 groups. Each group will be given a scenario that represents an issue that may be very real to your district. Answer the questions and be prepared to discuss with the team.</a:t>
            </a:r>
          </a:p>
        </p:txBody>
      </p:sp>
    </p:spTree>
    <p:extLst>
      <p:ext uri="{BB962C8B-B14F-4D97-AF65-F5344CB8AC3E}">
        <p14:creationId xmlns:p14="http://schemas.microsoft.com/office/powerpoint/2010/main" val="185331372"/>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3" name="Title 2"/>
          <p:cNvSpPr>
            <a:spLocks noGrp="1"/>
          </p:cNvSpPr>
          <p:nvPr>
            <p:ph type="title"/>
          </p:nvPr>
        </p:nvSpPr>
        <p:spPr>
          <a:xfrm>
            <a:off x="304800" y="0"/>
            <a:ext cx="8229600" cy="914400"/>
          </a:xfrm>
        </p:spPr>
        <p:txBody>
          <a:bodyPr>
            <a:normAutofit fontScale="90000"/>
          </a:bodyPr>
          <a:lstStyle/>
          <a:p>
            <a:r>
              <a:rPr lang="en-US" sz="3600" dirty="0">
                <a:solidFill>
                  <a:srgbClr val="002060"/>
                </a:solidFill>
              </a:rPr>
              <a:t>Scenario 1: Two assessments used for similar purposes</a:t>
            </a:r>
          </a:p>
        </p:txBody>
      </p:sp>
      <p:sp>
        <p:nvSpPr>
          <p:cNvPr id="4" name="Content Placeholder 3"/>
          <p:cNvSpPr>
            <a:spLocks noGrp="1"/>
          </p:cNvSpPr>
          <p:nvPr>
            <p:ph idx="1"/>
          </p:nvPr>
        </p:nvSpPr>
        <p:spPr/>
        <p:txBody>
          <a:bodyPr>
            <a:normAutofit/>
          </a:bodyPr>
          <a:lstStyle/>
          <a:p>
            <a:pPr marL="0" indent="0">
              <a:buNone/>
            </a:pPr>
            <a:r>
              <a:rPr lang="en-US" sz="1800" dirty="0"/>
              <a:t>For the past 5 years, schools in Harbor School District have been administering 2 different vendor-developed reading assessments to all students in grades 3-5. Each assessment yields similar information on student performance. The leadership team for its inventory process has identified these as redundant, and is trying to determine which assessment will be continued and which will be eliminated.</a:t>
            </a:r>
          </a:p>
          <a:p>
            <a:pPr marL="0" indent="0">
              <a:buNone/>
            </a:pPr>
            <a:r>
              <a:rPr lang="en-US" sz="1800" i="1" dirty="0"/>
              <a:t>What criteria might you use to determine which assessments will be continued or eliminated?</a:t>
            </a:r>
          </a:p>
        </p:txBody>
      </p:sp>
    </p:spTree>
    <p:extLst>
      <p:ext uri="{BB962C8B-B14F-4D97-AF65-F5344CB8AC3E}">
        <p14:creationId xmlns:p14="http://schemas.microsoft.com/office/powerpoint/2010/main" val="404001172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4" name="Content Placeholder 3"/>
          <p:cNvSpPr>
            <a:spLocks noGrp="1"/>
          </p:cNvSpPr>
          <p:nvPr>
            <p:ph idx="1"/>
          </p:nvPr>
        </p:nvSpPr>
        <p:spPr>
          <a:xfrm>
            <a:off x="457200" y="1600201"/>
            <a:ext cx="8229600" cy="609599"/>
          </a:xfrm>
        </p:spPr>
        <p:txBody>
          <a:bodyPr/>
          <a:lstStyle/>
          <a:p>
            <a:pPr marL="0" indent="0" algn="ctr">
              <a:buNone/>
            </a:pPr>
            <a:r>
              <a:rPr lang="en-US" dirty="0"/>
              <a:t>Welcome </a:t>
            </a:r>
          </a:p>
        </p:txBody>
      </p:sp>
      <p:sp>
        <p:nvSpPr>
          <p:cNvPr id="6" name="Content Placeholder 3"/>
          <p:cNvSpPr txBox="1">
            <a:spLocks/>
          </p:cNvSpPr>
          <p:nvPr/>
        </p:nvSpPr>
        <p:spPr>
          <a:xfrm>
            <a:off x="457200" y="2133599"/>
            <a:ext cx="8229600" cy="533401"/>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 Introductions </a:t>
            </a:r>
          </a:p>
        </p:txBody>
      </p:sp>
      <p:sp>
        <p:nvSpPr>
          <p:cNvPr id="7" name="Content Placeholder 3"/>
          <p:cNvSpPr txBox="1">
            <a:spLocks/>
          </p:cNvSpPr>
          <p:nvPr/>
        </p:nvSpPr>
        <p:spPr>
          <a:xfrm>
            <a:off x="457200" y="2666999"/>
            <a:ext cx="8229600" cy="533401"/>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 Purpose of the Work </a:t>
            </a:r>
          </a:p>
        </p:txBody>
      </p:sp>
      <p:sp>
        <p:nvSpPr>
          <p:cNvPr id="8" name="Content Placeholder 3"/>
          <p:cNvSpPr txBox="1">
            <a:spLocks/>
          </p:cNvSpPr>
          <p:nvPr/>
        </p:nvSpPr>
        <p:spPr>
          <a:xfrm>
            <a:off x="0" y="3200400"/>
            <a:ext cx="9144000" cy="533401"/>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 Plan for the Day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3" name="Title 2"/>
          <p:cNvSpPr>
            <a:spLocks noGrp="1"/>
          </p:cNvSpPr>
          <p:nvPr>
            <p:ph type="title"/>
          </p:nvPr>
        </p:nvSpPr>
        <p:spPr>
          <a:xfrm>
            <a:off x="304800" y="0"/>
            <a:ext cx="8229600" cy="914400"/>
          </a:xfrm>
        </p:spPr>
        <p:txBody>
          <a:bodyPr>
            <a:normAutofit fontScale="90000"/>
          </a:bodyPr>
          <a:lstStyle/>
          <a:p>
            <a:r>
              <a:rPr lang="en-US" sz="3600" dirty="0">
                <a:solidFill>
                  <a:srgbClr val="002060"/>
                </a:solidFill>
              </a:rPr>
              <a:t>Scenario 2: Teacher-developed, district-wide assessments not aligned to current standards</a:t>
            </a:r>
          </a:p>
        </p:txBody>
      </p:sp>
      <p:sp>
        <p:nvSpPr>
          <p:cNvPr id="4" name="Content Placeholder 3"/>
          <p:cNvSpPr>
            <a:spLocks noGrp="1"/>
          </p:cNvSpPr>
          <p:nvPr>
            <p:ph idx="1"/>
          </p:nvPr>
        </p:nvSpPr>
        <p:spPr/>
        <p:txBody>
          <a:bodyPr>
            <a:normAutofit/>
          </a:bodyPr>
          <a:lstStyle/>
          <a:p>
            <a:pPr marL="0" indent="0">
              <a:buNone/>
            </a:pPr>
            <a:r>
              <a:rPr lang="en-US" sz="1800" dirty="0"/>
              <a:t>Ten years ago, teachers in City School District developed common district-wide benchmark assessments in ELA and Math for grades 3-5. These assessments are given 3 times per year to all students. Internal studies showed that they helped predict later performance on statewide summative assessments. Three years ago the state adopted new content standards and a new summative assessment. The benchmark assessments are no longer aligned to the current standards.</a:t>
            </a:r>
          </a:p>
          <a:p>
            <a:pPr marL="0" indent="0">
              <a:buNone/>
            </a:pPr>
            <a:r>
              <a:rPr lang="en-US" sz="1800" i="1" dirty="0"/>
              <a:t>How would you approach the process of developing </a:t>
            </a:r>
            <a:r>
              <a:rPr lang="en-US" sz="1800" dirty="0"/>
              <a:t>options to address this situation?</a:t>
            </a:r>
          </a:p>
          <a:p>
            <a:pPr marL="0" indent="0">
              <a:buNone/>
            </a:pPr>
            <a:r>
              <a:rPr lang="en-US" sz="1800" i="1" dirty="0"/>
              <a:t>Who would be involved and what role would they play?</a:t>
            </a:r>
          </a:p>
          <a:p>
            <a:pPr marL="0" indent="0">
              <a:buNone/>
            </a:pPr>
            <a:endParaRPr lang="en-US" sz="1600" i="1" dirty="0"/>
          </a:p>
        </p:txBody>
      </p:sp>
    </p:spTree>
    <p:extLst>
      <p:ext uri="{BB962C8B-B14F-4D97-AF65-F5344CB8AC3E}">
        <p14:creationId xmlns:p14="http://schemas.microsoft.com/office/powerpoint/2010/main" val="2477516802"/>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3" name="Title 2"/>
          <p:cNvSpPr>
            <a:spLocks noGrp="1"/>
          </p:cNvSpPr>
          <p:nvPr>
            <p:ph type="title"/>
          </p:nvPr>
        </p:nvSpPr>
        <p:spPr>
          <a:xfrm>
            <a:off x="0" y="304800"/>
            <a:ext cx="9144000" cy="914400"/>
          </a:xfrm>
        </p:spPr>
        <p:txBody>
          <a:bodyPr>
            <a:noAutofit/>
          </a:bodyPr>
          <a:lstStyle/>
          <a:p>
            <a:r>
              <a:rPr lang="en-US" sz="2800" dirty="0">
                <a:solidFill>
                  <a:srgbClr val="002060"/>
                </a:solidFill>
              </a:rPr>
              <a:t>Scenario 3: Vendor-developed assessments for teacher evaluation not aligned to current standards and use for instruction is unclear</a:t>
            </a:r>
          </a:p>
        </p:txBody>
      </p:sp>
      <p:sp>
        <p:nvSpPr>
          <p:cNvPr id="4" name="Content Placeholder 3"/>
          <p:cNvSpPr>
            <a:spLocks noGrp="1"/>
          </p:cNvSpPr>
          <p:nvPr>
            <p:ph idx="1"/>
          </p:nvPr>
        </p:nvSpPr>
        <p:spPr>
          <a:xfrm>
            <a:off x="457200" y="1752600"/>
            <a:ext cx="8229600" cy="4678363"/>
          </a:xfrm>
        </p:spPr>
        <p:txBody>
          <a:bodyPr>
            <a:normAutofit/>
          </a:bodyPr>
          <a:lstStyle/>
          <a:p>
            <a:pPr marL="0" indent="0">
              <a:buNone/>
            </a:pPr>
            <a:r>
              <a:rPr lang="en-US" sz="1800" dirty="0"/>
              <a:t>To measure student growth required for the new teacher evaluation system, Western School District agreed to a 2 year contract with a testing vendor. The assessment is given to all students twice a year in four subject areas. However, initial feedback in teacher focus groups through the inventory process suggests that teachers may not be confident that the assessments have strong alignment to the content standards. In addition, teachers are unclear how to use the results to inform instruction or even if that is part of the intended use of the assessment. You learn that several neighboring districts are getting similar feedback from </a:t>
            </a:r>
            <a:r>
              <a:rPr lang="en-US" sz="1800" dirty="0" smtClean="0"/>
              <a:t>teachers.</a:t>
            </a:r>
          </a:p>
          <a:p>
            <a:pPr marL="0" indent="0">
              <a:buNone/>
            </a:pPr>
            <a:endParaRPr lang="en-US" sz="1800" i="1" dirty="0"/>
          </a:p>
          <a:p>
            <a:pPr marL="0" indent="0">
              <a:buNone/>
            </a:pPr>
            <a:r>
              <a:rPr lang="en-US" sz="1800" i="1" dirty="0" smtClean="0"/>
              <a:t>What </a:t>
            </a:r>
            <a:r>
              <a:rPr lang="en-US" sz="1800" i="1" dirty="0"/>
              <a:t>steps might your leadership team take to address the feedback</a:t>
            </a:r>
            <a:r>
              <a:rPr lang="en-US" sz="1800" dirty="0"/>
              <a:t>?</a:t>
            </a:r>
          </a:p>
        </p:txBody>
      </p:sp>
    </p:spTree>
    <p:extLst>
      <p:ext uri="{BB962C8B-B14F-4D97-AF65-F5344CB8AC3E}">
        <p14:creationId xmlns:p14="http://schemas.microsoft.com/office/powerpoint/2010/main" val="3511815408"/>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3" name="Title 2"/>
          <p:cNvSpPr>
            <a:spLocks noGrp="1"/>
          </p:cNvSpPr>
          <p:nvPr>
            <p:ph type="title"/>
          </p:nvPr>
        </p:nvSpPr>
        <p:spPr>
          <a:xfrm>
            <a:off x="304800" y="76200"/>
            <a:ext cx="8229600" cy="914400"/>
          </a:xfrm>
        </p:spPr>
        <p:txBody>
          <a:bodyPr>
            <a:noAutofit/>
          </a:bodyPr>
          <a:lstStyle/>
          <a:p>
            <a:r>
              <a:rPr lang="en-US" sz="2800" dirty="0">
                <a:solidFill>
                  <a:srgbClr val="002060"/>
                </a:solidFill>
              </a:rPr>
              <a:t>Scenario 4: No assessments identified for elimination or adjustment</a:t>
            </a:r>
          </a:p>
        </p:txBody>
      </p:sp>
      <p:sp>
        <p:nvSpPr>
          <p:cNvPr id="4" name="Content Placeholder 3"/>
          <p:cNvSpPr>
            <a:spLocks noGrp="1"/>
          </p:cNvSpPr>
          <p:nvPr>
            <p:ph idx="1"/>
          </p:nvPr>
        </p:nvSpPr>
        <p:spPr/>
        <p:txBody>
          <a:bodyPr>
            <a:normAutofit/>
          </a:bodyPr>
          <a:lstStyle/>
          <a:p>
            <a:pPr marL="0" indent="0">
              <a:buNone/>
            </a:pPr>
            <a:r>
              <a:rPr lang="en-US" sz="2000" dirty="0"/>
              <a:t>The Forest School District launched a process to analyze the array of assessments administered. The team’s initial feedback signals that despite the outcry from parents about the volume of testing, there aren’t any assessments they would recommend eliminating or changing. The group provides a rationale for each assessment.</a:t>
            </a:r>
          </a:p>
          <a:p>
            <a:pPr marL="0" indent="0">
              <a:buNone/>
            </a:pPr>
            <a:r>
              <a:rPr lang="en-US" sz="2000" i="1" dirty="0"/>
              <a:t>What would you recommend the superintendent consider as a next step?</a:t>
            </a:r>
          </a:p>
        </p:txBody>
      </p:sp>
    </p:spTree>
    <p:extLst>
      <p:ext uri="{BB962C8B-B14F-4D97-AF65-F5344CB8AC3E}">
        <p14:creationId xmlns:p14="http://schemas.microsoft.com/office/powerpoint/2010/main" val="4179738441"/>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3" name="Title 2"/>
          <p:cNvSpPr>
            <a:spLocks noGrp="1"/>
          </p:cNvSpPr>
          <p:nvPr>
            <p:ph type="title"/>
          </p:nvPr>
        </p:nvSpPr>
        <p:spPr>
          <a:xfrm>
            <a:off x="304800" y="0"/>
            <a:ext cx="8229600" cy="914400"/>
          </a:xfrm>
        </p:spPr>
        <p:txBody>
          <a:bodyPr>
            <a:normAutofit/>
          </a:bodyPr>
          <a:lstStyle/>
          <a:p>
            <a:r>
              <a:rPr lang="en-US" sz="3600" dirty="0">
                <a:solidFill>
                  <a:srgbClr val="002060"/>
                </a:solidFill>
              </a:rPr>
              <a:t>The Bottom Line</a:t>
            </a:r>
          </a:p>
        </p:txBody>
      </p:sp>
      <p:sp>
        <p:nvSpPr>
          <p:cNvPr id="4" name="Content Placeholder 3"/>
          <p:cNvSpPr>
            <a:spLocks noGrp="1"/>
          </p:cNvSpPr>
          <p:nvPr>
            <p:ph idx="1"/>
          </p:nvPr>
        </p:nvSpPr>
        <p:spPr>
          <a:xfrm>
            <a:off x="457200" y="1143001"/>
            <a:ext cx="8229600" cy="457199"/>
          </a:xfrm>
        </p:spPr>
        <p:txBody>
          <a:bodyPr>
            <a:noAutofit/>
          </a:bodyPr>
          <a:lstStyle/>
          <a:p>
            <a:r>
              <a:rPr lang="en-US" sz="1800" dirty="0"/>
              <a:t>This will be hard and messy work.</a:t>
            </a:r>
          </a:p>
        </p:txBody>
      </p:sp>
      <p:sp>
        <p:nvSpPr>
          <p:cNvPr id="6" name="Content Placeholder 3"/>
          <p:cNvSpPr txBox="1">
            <a:spLocks/>
          </p:cNvSpPr>
          <p:nvPr/>
        </p:nvSpPr>
        <p:spPr>
          <a:xfrm>
            <a:off x="457200" y="1600200"/>
            <a:ext cx="8229600" cy="7620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The attitude toward assessments is currently negative and deserves work toward changing those attitudes.</a:t>
            </a:r>
          </a:p>
        </p:txBody>
      </p:sp>
      <p:sp>
        <p:nvSpPr>
          <p:cNvPr id="7" name="Content Placeholder 3"/>
          <p:cNvSpPr txBox="1">
            <a:spLocks/>
          </p:cNvSpPr>
          <p:nvPr/>
        </p:nvSpPr>
        <p:spPr>
          <a:xfrm>
            <a:off x="457200" y="2286000"/>
            <a:ext cx="8229600" cy="3810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Above all else, be honest with yourself and each other.</a:t>
            </a:r>
          </a:p>
        </p:txBody>
      </p:sp>
      <p:sp>
        <p:nvSpPr>
          <p:cNvPr id="8" name="Content Placeholder 3"/>
          <p:cNvSpPr txBox="1">
            <a:spLocks/>
          </p:cNvSpPr>
          <p:nvPr/>
        </p:nvSpPr>
        <p:spPr>
          <a:xfrm>
            <a:off x="457200" y="2743199"/>
            <a:ext cx="8229600" cy="914401"/>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Remember that everything we do is to help children. You owe them your best effort toward improving the system.</a:t>
            </a:r>
          </a:p>
        </p:txBody>
      </p:sp>
    </p:spTree>
    <p:extLst>
      <p:ext uri="{BB962C8B-B14F-4D97-AF65-F5344CB8AC3E}">
        <p14:creationId xmlns:p14="http://schemas.microsoft.com/office/powerpoint/2010/main" val="38301551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P spid="7"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4" name="Content Placeholder 3"/>
          <p:cNvSpPr>
            <a:spLocks noGrp="1"/>
          </p:cNvSpPr>
          <p:nvPr>
            <p:ph idx="1"/>
          </p:nvPr>
        </p:nvSpPr>
        <p:spPr>
          <a:xfrm>
            <a:off x="457200" y="1600200"/>
            <a:ext cx="8229600" cy="3535363"/>
          </a:xfrm>
        </p:spPr>
        <p:txBody>
          <a:bodyPr/>
          <a:lstStyle/>
          <a:p>
            <a:pPr marL="0" indent="0">
              <a:buNone/>
            </a:pPr>
            <a:r>
              <a:rPr lang="en-US" i="1" dirty="0"/>
              <a:t>Giving people a little more than they expect is a good way to get back a lot more than you’d expect.</a:t>
            </a:r>
          </a:p>
          <a:p>
            <a:pPr marL="0" indent="0" algn="r">
              <a:buNone/>
            </a:pPr>
            <a:r>
              <a:rPr lang="en-US" dirty="0"/>
              <a:t>Robert Half</a:t>
            </a:r>
          </a:p>
        </p:txBody>
      </p:sp>
    </p:spTree>
    <p:extLst>
      <p:ext uri="{BB962C8B-B14F-4D97-AF65-F5344CB8AC3E}">
        <p14:creationId xmlns:p14="http://schemas.microsoft.com/office/powerpoint/2010/main" val="2118388642"/>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Wrap up</a:t>
            </a:r>
            <a:br>
              <a:rPr lang="en-US" dirty="0"/>
            </a:br>
            <a:endParaRPr lang="en-US"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dirty="0"/>
              <a:t>Questions or Comments</a:t>
            </a:r>
            <a:r>
              <a:rPr lang="en-US" dirty="0" smtClean="0"/>
              <a:t>?</a:t>
            </a:r>
            <a:endParaRPr lang="en-US" dirty="0"/>
          </a:p>
        </p:txBody>
      </p:sp>
    </p:spTree>
    <p:extLst>
      <p:ext uri="{BB962C8B-B14F-4D97-AF65-F5344CB8AC3E}">
        <p14:creationId xmlns:p14="http://schemas.microsoft.com/office/powerpoint/2010/main" val="56290736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our work</a:t>
            </a:r>
          </a:p>
        </p:txBody>
      </p:sp>
      <p:sp>
        <p:nvSpPr>
          <p:cNvPr id="3" name="Content Placeholder 2"/>
          <p:cNvSpPr>
            <a:spLocks noGrp="1"/>
          </p:cNvSpPr>
          <p:nvPr>
            <p:ph idx="1"/>
          </p:nvPr>
        </p:nvSpPr>
        <p:spPr/>
        <p:txBody>
          <a:bodyPr/>
          <a:lstStyle/>
          <a:p>
            <a:r>
              <a:rPr lang="en-US" sz="1600" dirty="0"/>
              <a:t>Provide an opportunity for district and local leaders to work together to discuss and reflect on their assessment context and plan</a:t>
            </a:r>
          </a:p>
          <a:p>
            <a:r>
              <a:rPr lang="en-US" sz="1600" dirty="0"/>
              <a:t>Provide an understanding of the extent to which assessment data drive decisions, plans for instruction, curriculum revisions, and professional development</a:t>
            </a:r>
          </a:p>
          <a:p>
            <a:r>
              <a:rPr lang="en-US" sz="1600" dirty="0"/>
              <a:t>Create a common definition or understanding of the term assessment and how to use the data gathered from assessments</a:t>
            </a:r>
          </a:p>
          <a:p>
            <a:r>
              <a:rPr lang="en-US" sz="1600" dirty="0"/>
              <a:t>Provide a safe environment for discussion of current and desired state of the administration of assessments and how to leverage the use of data.</a:t>
            </a:r>
          </a:p>
          <a:p>
            <a:r>
              <a:rPr lang="en-US" sz="1600" dirty="0"/>
              <a:t>Set the appropriate context to complete an assessment inventory, </a:t>
            </a:r>
            <a:r>
              <a:rPr lang="en-US" sz="1600" dirty="0" smtClean="0"/>
              <a:t>analyze </a:t>
            </a:r>
            <a:r>
              <a:rPr lang="en-US" sz="1600" dirty="0"/>
              <a:t>the results, and make recommendations for improvements to the current plan</a:t>
            </a:r>
          </a:p>
          <a:p>
            <a:endParaRPr lang="en-US" dirty="0"/>
          </a:p>
        </p:txBody>
      </p:sp>
      <p:pic>
        <p:nvPicPr>
          <p:cNvPr id="5" name="Picture 4"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Tree>
    <p:extLst>
      <p:ext uri="{BB962C8B-B14F-4D97-AF65-F5344CB8AC3E}">
        <p14:creationId xmlns:p14="http://schemas.microsoft.com/office/powerpoint/2010/main" val="199363951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Onsite Work</a:t>
            </a:r>
            <a:endParaRPr lang="en-US" dirty="0"/>
          </a:p>
        </p:txBody>
      </p:sp>
      <p:sp>
        <p:nvSpPr>
          <p:cNvPr id="3" name="Content Placeholder 2"/>
          <p:cNvSpPr>
            <a:spLocks noGrp="1"/>
          </p:cNvSpPr>
          <p:nvPr>
            <p:ph idx="1"/>
          </p:nvPr>
        </p:nvSpPr>
        <p:spPr/>
        <p:txBody>
          <a:bodyPr>
            <a:normAutofit/>
          </a:bodyPr>
          <a:lstStyle/>
          <a:p>
            <a:r>
              <a:rPr lang="en-US" sz="2800" dirty="0" smtClean="0"/>
              <a:t>Introductions and  work with Assessment team members (Day 1)</a:t>
            </a:r>
          </a:p>
          <a:p>
            <a:r>
              <a:rPr lang="en-US" sz="2800" dirty="0" smtClean="0"/>
              <a:t>Begin conducting inventory process (Day 2)</a:t>
            </a:r>
          </a:p>
          <a:p>
            <a:r>
              <a:rPr lang="en-US" sz="2800" dirty="0" smtClean="0"/>
              <a:t>Conduct Focus Group Interviews (Days 3 &amp; 4)</a:t>
            </a:r>
          </a:p>
          <a:p>
            <a:r>
              <a:rPr lang="en-US" sz="2800" dirty="0" smtClean="0"/>
              <a:t>Analyze data and draft recommendations (Day 5)</a:t>
            </a:r>
          </a:p>
          <a:p>
            <a:r>
              <a:rPr lang="en-US" sz="2800" dirty="0" smtClean="0"/>
              <a:t>Create communication, professional development and </a:t>
            </a:r>
            <a:r>
              <a:rPr lang="en-US" sz="2800" smtClean="0"/>
              <a:t>monitoring plans </a:t>
            </a:r>
            <a:r>
              <a:rPr lang="en-US" sz="2800" dirty="0" smtClean="0"/>
              <a:t>(6)</a:t>
            </a:r>
          </a:p>
          <a:p>
            <a:endParaRPr lang="en-US" sz="1600" dirty="0"/>
          </a:p>
        </p:txBody>
      </p:sp>
      <p:pic>
        <p:nvPicPr>
          <p:cNvPr id="4" name="Picture 3"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Tree>
    <p:extLst>
      <p:ext uri="{BB962C8B-B14F-4D97-AF65-F5344CB8AC3E}">
        <p14:creationId xmlns:p14="http://schemas.microsoft.com/office/powerpoint/2010/main" val="99989538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4" name="Content Placeholder 3"/>
          <p:cNvSpPr>
            <a:spLocks noGrp="1"/>
          </p:cNvSpPr>
          <p:nvPr>
            <p:ph idx="1"/>
          </p:nvPr>
        </p:nvSpPr>
        <p:spPr/>
        <p:txBody>
          <a:bodyPr/>
          <a:lstStyle/>
          <a:p>
            <a:pPr marL="0" indent="0">
              <a:buNone/>
            </a:pPr>
            <a:r>
              <a:rPr lang="en-US" dirty="0"/>
              <a:t>Across the country, educators, parents, and students are saying that there is too much testing in our schools and that testing is taking valuable time away from teaching and learning.</a:t>
            </a:r>
          </a:p>
        </p:txBody>
      </p:sp>
    </p:spTree>
    <p:extLst>
      <p:ext uri="{BB962C8B-B14F-4D97-AF65-F5344CB8AC3E}">
        <p14:creationId xmlns:p14="http://schemas.microsoft.com/office/powerpoint/2010/main" val="281560955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3" name="Title 2"/>
          <p:cNvSpPr>
            <a:spLocks noGrp="1"/>
          </p:cNvSpPr>
          <p:nvPr>
            <p:ph type="title"/>
          </p:nvPr>
        </p:nvSpPr>
        <p:spPr>
          <a:xfrm>
            <a:off x="304800" y="0"/>
            <a:ext cx="8229600" cy="914400"/>
          </a:xfrm>
        </p:spPr>
        <p:txBody>
          <a:bodyPr>
            <a:normAutofit/>
          </a:bodyPr>
          <a:lstStyle/>
          <a:p>
            <a:r>
              <a:rPr lang="en-US" sz="3600" dirty="0">
                <a:solidFill>
                  <a:srgbClr val="002060"/>
                </a:solidFill>
              </a:rPr>
              <a:t>The critical role of assessments</a:t>
            </a:r>
          </a:p>
        </p:txBody>
      </p:sp>
      <p:sp>
        <p:nvSpPr>
          <p:cNvPr id="4" name="Content Placeholder 3"/>
          <p:cNvSpPr>
            <a:spLocks noGrp="1"/>
          </p:cNvSpPr>
          <p:nvPr>
            <p:ph idx="1"/>
          </p:nvPr>
        </p:nvSpPr>
        <p:spPr>
          <a:xfrm>
            <a:off x="457200" y="1447801"/>
            <a:ext cx="8229600" cy="380999"/>
          </a:xfrm>
        </p:spPr>
        <p:txBody>
          <a:bodyPr>
            <a:normAutofit/>
          </a:bodyPr>
          <a:lstStyle/>
          <a:p>
            <a:r>
              <a:rPr lang="en-US" sz="1800" dirty="0"/>
              <a:t>Improve teaching and learning</a:t>
            </a:r>
          </a:p>
          <a:p>
            <a:endParaRPr lang="en-US" sz="1600" dirty="0"/>
          </a:p>
        </p:txBody>
      </p:sp>
      <p:sp>
        <p:nvSpPr>
          <p:cNvPr id="6" name="Content Placeholder 3"/>
          <p:cNvSpPr txBox="1">
            <a:spLocks/>
          </p:cNvSpPr>
          <p:nvPr/>
        </p:nvSpPr>
        <p:spPr>
          <a:xfrm>
            <a:off x="457200" y="1828800"/>
            <a:ext cx="8229600" cy="609599"/>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Provide consistent measures for teachers, parents and students to monitor progress</a:t>
            </a:r>
          </a:p>
        </p:txBody>
      </p:sp>
      <p:sp>
        <p:nvSpPr>
          <p:cNvPr id="7" name="Content Placeholder 3"/>
          <p:cNvSpPr txBox="1">
            <a:spLocks/>
          </p:cNvSpPr>
          <p:nvPr/>
        </p:nvSpPr>
        <p:spPr>
          <a:xfrm>
            <a:off x="457200" y="2438400"/>
            <a:ext cx="8229600" cy="45720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Provide data which allows for setting of learning targets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3"/>
          <p:cNvSpPr txBox="1">
            <a:spLocks/>
          </p:cNvSpPr>
          <p:nvPr/>
        </p:nvSpPr>
        <p:spPr>
          <a:xfrm>
            <a:off x="457200" y="2819400"/>
            <a:ext cx="8229600" cy="45720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Helps educators determine who need acceleration and enrichment</a:t>
            </a:r>
          </a:p>
        </p:txBody>
      </p:sp>
      <p:sp>
        <p:nvSpPr>
          <p:cNvPr id="9" name="Content Placeholder 3"/>
          <p:cNvSpPr txBox="1">
            <a:spLocks/>
          </p:cNvSpPr>
          <p:nvPr/>
        </p:nvSpPr>
        <p:spPr>
          <a:xfrm>
            <a:off x="457200" y="3200400"/>
            <a:ext cx="8229600" cy="45720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Allows teachers to determine which instructional strategies are effective</a:t>
            </a:r>
          </a:p>
        </p:txBody>
      </p:sp>
      <p:sp>
        <p:nvSpPr>
          <p:cNvPr id="10" name="Content Placeholder 3"/>
          <p:cNvSpPr txBox="1">
            <a:spLocks/>
          </p:cNvSpPr>
          <p:nvPr/>
        </p:nvSpPr>
        <p:spPr>
          <a:xfrm>
            <a:off x="457200" y="3581400"/>
            <a:ext cx="8229600" cy="45720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Provide an opportunity for all stakeholders to enhance their level of engagement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6408078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3" name="Title 2"/>
          <p:cNvSpPr>
            <a:spLocks noGrp="1"/>
          </p:cNvSpPr>
          <p:nvPr>
            <p:ph type="title"/>
          </p:nvPr>
        </p:nvSpPr>
        <p:spPr>
          <a:xfrm>
            <a:off x="304800" y="0"/>
            <a:ext cx="8229600" cy="914400"/>
          </a:xfrm>
        </p:spPr>
        <p:txBody>
          <a:bodyPr>
            <a:normAutofit/>
          </a:bodyPr>
          <a:lstStyle/>
          <a:p>
            <a:r>
              <a:rPr lang="en-US" sz="3600" dirty="0">
                <a:solidFill>
                  <a:srgbClr val="002060"/>
                </a:solidFill>
              </a:rPr>
              <a:t>What does the research say?</a:t>
            </a:r>
          </a:p>
        </p:txBody>
      </p:sp>
      <p:sp>
        <p:nvSpPr>
          <p:cNvPr id="4" name="Content Placeholder 3"/>
          <p:cNvSpPr>
            <a:spLocks noGrp="1"/>
          </p:cNvSpPr>
          <p:nvPr>
            <p:ph idx="1"/>
          </p:nvPr>
        </p:nvSpPr>
        <p:spPr/>
        <p:txBody>
          <a:bodyPr>
            <a:normAutofit/>
          </a:bodyPr>
          <a:lstStyle/>
          <a:p>
            <a:pPr marL="0" indent="0">
              <a:buNone/>
            </a:pPr>
            <a:r>
              <a:rPr lang="en-US" sz="2400" dirty="0"/>
              <a:t>A recent study looking at district-mandated tests (excluding tests for SWD) across 12 urban districts showed that students in the districts with the most district-mandated testing spent 3.3 times as much time on testing as students in the districts with the least district-mandated </a:t>
            </a:r>
            <a:r>
              <a:rPr lang="en-US" sz="2400" dirty="0" smtClean="0"/>
              <a:t>testing</a:t>
            </a:r>
          </a:p>
          <a:p>
            <a:pPr marL="0" indent="0">
              <a:buNone/>
            </a:pPr>
            <a:r>
              <a:rPr lang="en-US" sz="2400" dirty="0"/>
              <a:t>	</a:t>
            </a:r>
            <a:r>
              <a:rPr lang="en-US" sz="2400" dirty="0" smtClean="0"/>
              <a:t>			Achieve</a:t>
            </a:r>
          </a:p>
          <a:p>
            <a:pPr marL="0" indent="0">
              <a:buNone/>
            </a:pPr>
            <a:r>
              <a:rPr lang="en-US" sz="2400" dirty="0"/>
              <a:t>	</a:t>
            </a:r>
            <a:r>
              <a:rPr lang="en-US" sz="2400" dirty="0" smtClean="0"/>
              <a:t>			Center for Assessment</a:t>
            </a:r>
            <a:endParaRPr lang="en-US" sz="2400" dirty="0"/>
          </a:p>
        </p:txBody>
      </p:sp>
    </p:spTree>
    <p:extLst>
      <p:ext uri="{BB962C8B-B14F-4D97-AF65-F5344CB8AC3E}">
        <p14:creationId xmlns:p14="http://schemas.microsoft.com/office/powerpoint/2010/main" val="104127800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3" name="Title 2"/>
          <p:cNvSpPr>
            <a:spLocks noGrp="1"/>
          </p:cNvSpPr>
          <p:nvPr>
            <p:ph type="title"/>
          </p:nvPr>
        </p:nvSpPr>
        <p:spPr>
          <a:xfrm>
            <a:off x="304800" y="0"/>
            <a:ext cx="8229600" cy="914400"/>
          </a:xfrm>
        </p:spPr>
        <p:txBody>
          <a:bodyPr>
            <a:normAutofit/>
          </a:bodyPr>
          <a:lstStyle/>
          <a:p>
            <a:r>
              <a:rPr lang="en-US" sz="3600" dirty="0">
                <a:solidFill>
                  <a:srgbClr val="002060"/>
                </a:solidFill>
              </a:rPr>
              <a:t>Why complete an assessment inventory?</a:t>
            </a:r>
          </a:p>
        </p:txBody>
      </p:sp>
      <p:sp>
        <p:nvSpPr>
          <p:cNvPr id="4" name="Content Placeholder 3"/>
          <p:cNvSpPr>
            <a:spLocks noGrp="1"/>
          </p:cNvSpPr>
          <p:nvPr>
            <p:ph idx="1"/>
          </p:nvPr>
        </p:nvSpPr>
        <p:spPr>
          <a:xfrm>
            <a:off x="457200" y="1295400"/>
            <a:ext cx="8229600" cy="609599"/>
          </a:xfrm>
        </p:spPr>
        <p:txBody>
          <a:bodyPr>
            <a:normAutofit/>
          </a:bodyPr>
          <a:lstStyle/>
          <a:p>
            <a:r>
              <a:rPr lang="en-US" sz="1600" dirty="0"/>
              <a:t>To determine how much testing is being conducted based on federal, state, and local requirements</a:t>
            </a:r>
          </a:p>
        </p:txBody>
      </p:sp>
      <p:sp>
        <p:nvSpPr>
          <p:cNvPr id="6" name="TextBox 5"/>
          <p:cNvSpPr txBox="1"/>
          <p:nvPr/>
        </p:nvSpPr>
        <p:spPr>
          <a:xfrm>
            <a:off x="457200" y="1905000"/>
            <a:ext cx="7391400" cy="533400"/>
          </a:xfrm>
          <a:prstGeom prst="rect">
            <a:avLst/>
          </a:prstGeom>
          <a:noFill/>
        </p:spPr>
        <p:txBody>
          <a:bodyPr wrap="square" rtlCol="0">
            <a:noAutofit/>
          </a:bodyPr>
          <a:lstStyle/>
          <a:p>
            <a:pPr marL="342900" indent="-342900">
              <a:buFont typeface="Arial" pitchFamily="34" charset="0"/>
              <a:buChar char="•"/>
            </a:pPr>
            <a:r>
              <a:rPr lang="en-US" sz="1600" dirty="0"/>
              <a:t>To determine the extent to which any testing is redundantly measuring knowledge and skills</a:t>
            </a:r>
          </a:p>
          <a:p>
            <a:endParaRPr lang="en-US" dirty="0"/>
          </a:p>
        </p:txBody>
      </p:sp>
      <p:sp>
        <p:nvSpPr>
          <p:cNvPr id="7" name="TextBox 6"/>
          <p:cNvSpPr txBox="1"/>
          <p:nvPr/>
        </p:nvSpPr>
        <p:spPr>
          <a:xfrm>
            <a:off x="457200" y="2514600"/>
            <a:ext cx="7391400" cy="457200"/>
          </a:xfrm>
          <a:prstGeom prst="rect">
            <a:avLst/>
          </a:prstGeom>
          <a:noFill/>
        </p:spPr>
        <p:txBody>
          <a:bodyPr wrap="square" rtlCol="0">
            <a:noAutofit/>
          </a:bodyPr>
          <a:lstStyle/>
          <a:p>
            <a:pPr marL="342900" indent="-342900">
              <a:buFont typeface="Arial" pitchFamily="34" charset="0"/>
              <a:buChar char="•"/>
            </a:pPr>
            <a:r>
              <a:rPr lang="en-US" sz="1600" dirty="0"/>
              <a:t>To provide a clear picture of the use of the data gathered from current assessments</a:t>
            </a:r>
          </a:p>
          <a:p>
            <a:endParaRPr lang="en-US" dirty="0"/>
          </a:p>
        </p:txBody>
      </p:sp>
      <p:sp>
        <p:nvSpPr>
          <p:cNvPr id="8" name="TextBox 7"/>
          <p:cNvSpPr txBox="1"/>
          <p:nvPr/>
        </p:nvSpPr>
        <p:spPr>
          <a:xfrm>
            <a:off x="457200" y="2895600"/>
            <a:ext cx="7391400" cy="457200"/>
          </a:xfrm>
          <a:prstGeom prst="rect">
            <a:avLst/>
          </a:prstGeom>
          <a:noFill/>
        </p:spPr>
        <p:txBody>
          <a:bodyPr wrap="square" rtlCol="0">
            <a:noAutofit/>
          </a:bodyPr>
          <a:lstStyle/>
          <a:p>
            <a:pPr marL="342900" indent="-342900">
              <a:buFont typeface="Arial" pitchFamily="34" charset="0"/>
              <a:buChar char="•"/>
            </a:pPr>
            <a:r>
              <a:rPr lang="en-US" sz="1600" dirty="0"/>
              <a:t>To determine an appropriate plan of action to revise, eliminate, and/or augment current district assessments</a:t>
            </a:r>
          </a:p>
          <a:p>
            <a:endParaRPr lang="en-US" dirty="0"/>
          </a:p>
        </p:txBody>
      </p:sp>
      <p:sp>
        <p:nvSpPr>
          <p:cNvPr id="9" name="TextBox 8"/>
          <p:cNvSpPr txBox="1"/>
          <p:nvPr/>
        </p:nvSpPr>
        <p:spPr>
          <a:xfrm>
            <a:off x="457200" y="3505200"/>
            <a:ext cx="7391400" cy="457200"/>
          </a:xfrm>
          <a:prstGeom prst="rect">
            <a:avLst/>
          </a:prstGeom>
          <a:noFill/>
        </p:spPr>
        <p:txBody>
          <a:bodyPr wrap="square" rtlCol="0">
            <a:noAutofit/>
          </a:bodyPr>
          <a:lstStyle/>
          <a:p>
            <a:pPr marL="342900" indent="-342900">
              <a:buFont typeface="Arial" pitchFamily="34" charset="0"/>
              <a:buChar char="•"/>
            </a:pPr>
            <a:r>
              <a:rPr lang="en-US" sz="1600" dirty="0"/>
              <a:t>To establish a professional development plan to support teachers in using the results of assessments to improve their teaching practices</a:t>
            </a:r>
          </a:p>
          <a:p>
            <a:endParaRPr lang="en-US" dirty="0"/>
          </a:p>
        </p:txBody>
      </p:sp>
    </p:spTree>
    <p:extLst>
      <p:ext uri="{BB962C8B-B14F-4D97-AF65-F5344CB8AC3E}">
        <p14:creationId xmlns:p14="http://schemas.microsoft.com/office/powerpoint/2010/main" val="32188849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PEE Logo Final_Vertical.jpg"/>
          <p:cNvPicPr>
            <a:picLocks noChangeAspect="1"/>
          </p:cNvPicPr>
          <p:nvPr/>
        </p:nvPicPr>
        <p:blipFill>
          <a:blip r:embed="rId3" cstate="print"/>
          <a:stretch>
            <a:fillRect/>
          </a:stretch>
        </p:blipFill>
        <p:spPr>
          <a:xfrm>
            <a:off x="8358913" y="6019800"/>
            <a:ext cx="708887" cy="766980"/>
          </a:xfrm>
          <a:prstGeom prst="rect">
            <a:avLst/>
          </a:prstGeom>
        </p:spPr>
      </p:pic>
      <p:sp>
        <p:nvSpPr>
          <p:cNvPr id="3" name="Title 2"/>
          <p:cNvSpPr>
            <a:spLocks noGrp="1"/>
          </p:cNvSpPr>
          <p:nvPr>
            <p:ph type="title"/>
          </p:nvPr>
        </p:nvSpPr>
        <p:spPr>
          <a:xfrm>
            <a:off x="304800" y="0"/>
            <a:ext cx="8229600" cy="914400"/>
          </a:xfrm>
        </p:spPr>
        <p:txBody>
          <a:bodyPr>
            <a:normAutofit/>
          </a:bodyPr>
          <a:lstStyle/>
          <a:p>
            <a:r>
              <a:rPr lang="en-US" sz="3600" dirty="0">
                <a:solidFill>
                  <a:srgbClr val="002060"/>
                </a:solidFill>
              </a:rPr>
              <a:t>The inventory process	</a:t>
            </a:r>
          </a:p>
        </p:txBody>
      </p:sp>
      <p:sp>
        <p:nvSpPr>
          <p:cNvPr id="4" name="Content Placeholder 3"/>
          <p:cNvSpPr>
            <a:spLocks noGrp="1"/>
          </p:cNvSpPr>
          <p:nvPr>
            <p:ph idx="1"/>
          </p:nvPr>
        </p:nvSpPr>
        <p:spPr/>
        <p:txBody>
          <a:bodyPr>
            <a:normAutofit/>
          </a:bodyPr>
          <a:lstStyle/>
          <a:p>
            <a:pPr marL="514350" indent="-514350">
              <a:buFont typeface="+mj-lt"/>
              <a:buAutoNum type="arabicPeriod"/>
            </a:pPr>
            <a:r>
              <a:rPr lang="en-US" sz="2000" dirty="0"/>
              <a:t>Reflect and Plan</a:t>
            </a:r>
          </a:p>
          <a:p>
            <a:pPr marL="514350" indent="-514350">
              <a:buFont typeface="+mj-lt"/>
              <a:buAutoNum type="arabicPeriod"/>
            </a:pPr>
            <a:r>
              <a:rPr lang="en-US" sz="2000" dirty="0"/>
              <a:t>Conduct the inventory and focus groups</a:t>
            </a:r>
          </a:p>
          <a:p>
            <a:pPr marL="514350" indent="-514350">
              <a:buFont typeface="+mj-lt"/>
              <a:buAutoNum type="arabicPeriod"/>
            </a:pPr>
            <a:r>
              <a:rPr lang="en-US" sz="2000" dirty="0"/>
              <a:t>Analyze the inventory</a:t>
            </a:r>
          </a:p>
          <a:p>
            <a:pPr marL="514350" indent="-514350">
              <a:buFont typeface="+mj-lt"/>
              <a:buAutoNum type="arabicPeriod"/>
            </a:pPr>
            <a:r>
              <a:rPr lang="en-US" sz="2000" dirty="0"/>
              <a:t>Make Recommendations </a:t>
            </a:r>
          </a:p>
          <a:p>
            <a:pPr marL="514350" indent="-514350">
              <a:buFont typeface="+mj-lt"/>
              <a:buAutoNum type="arabicPeriod"/>
            </a:pPr>
            <a:r>
              <a:rPr lang="en-US" sz="2000" dirty="0"/>
              <a:t>Monitoring</a:t>
            </a:r>
          </a:p>
          <a:p>
            <a:pPr marL="514350" indent="-514350">
              <a:buFont typeface="+mj-lt"/>
              <a:buAutoNum type="arabicPeriod"/>
            </a:pPr>
            <a:endParaRPr lang="en-US" sz="1800" dirty="0"/>
          </a:p>
        </p:txBody>
      </p:sp>
    </p:spTree>
    <p:extLst>
      <p:ext uri="{BB962C8B-B14F-4D97-AF65-F5344CB8AC3E}">
        <p14:creationId xmlns:p14="http://schemas.microsoft.com/office/powerpoint/2010/main" val="388304876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1048</TotalTime>
  <Words>2006</Words>
  <Application>Microsoft Macintosh PowerPoint</Application>
  <PresentationFormat>On-screen Show (4:3)</PresentationFormat>
  <Paragraphs>164</Paragraphs>
  <Slides>25</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Wingdings</vt:lpstr>
      <vt:lpstr>Office Theme</vt:lpstr>
      <vt:lpstr>PowerPoint Presentation</vt:lpstr>
      <vt:lpstr>PowerPoint Presentation</vt:lpstr>
      <vt:lpstr>Goals for our work</vt:lpstr>
      <vt:lpstr>Overview of Onsite Work</vt:lpstr>
      <vt:lpstr>PowerPoint Presentation</vt:lpstr>
      <vt:lpstr>The critical role of assessments</vt:lpstr>
      <vt:lpstr>What does the research say?</vt:lpstr>
      <vt:lpstr>Why complete an assessment inventory?</vt:lpstr>
      <vt:lpstr>The inventory process </vt:lpstr>
      <vt:lpstr>Reflect and Plan</vt:lpstr>
      <vt:lpstr>Reflect and Plan</vt:lpstr>
      <vt:lpstr>Conduct the Inventory</vt:lpstr>
      <vt:lpstr>Focus Group Feedback</vt:lpstr>
      <vt:lpstr>Analyze the Inventory</vt:lpstr>
      <vt:lpstr>Make Recommendations</vt:lpstr>
      <vt:lpstr>Communication Plans</vt:lpstr>
      <vt:lpstr>Monitoring</vt:lpstr>
      <vt:lpstr>Time to Practice!</vt:lpstr>
      <vt:lpstr>Scenario 1: Two assessments used for similar purposes</vt:lpstr>
      <vt:lpstr>Scenario 2: Teacher-developed, district-wide assessments not aligned to current standards</vt:lpstr>
      <vt:lpstr>Scenario 3: Vendor-developed assessments for teacher evaluation not aligned to current standards and use for instruction is unclear</vt:lpstr>
      <vt:lpstr>Scenario 4: No assessments identified for elimination or adjustment</vt:lpstr>
      <vt:lpstr>The Bottom Line</vt:lpstr>
      <vt:lpstr>PowerPoint Presentation</vt:lpstr>
      <vt:lpstr>Wrap up </vt:lpstr>
    </vt:vector>
  </TitlesOfParts>
  <Company>Microsoft</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sdolinger</dc:creator>
  <cp:lastModifiedBy>Carrubba, Clifford</cp:lastModifiedBy>
  <cp:revision>94</cp:revision>
  <dcterms:created xsi:type="dcterms:W3CDTF">2013-09-23T17:45:58Z</dcterms:created>
  <dcterms:modified xsi:type="dcterms:W3CDTF">2017-08-18T20:26:38Z</dcterms:modified>
</cp:coreProperties>
</file>