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Q:\Econ%20of%20Ed%20Slides\2017%20Slides\Data%20FOR%20slides\GPEE%20Regional%20Data%20updated_4%20no%20cities_10-4-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'3'!$A$36</c:f>
              <c:strCache>
                <c:ptCount val="1"/>
                <c:pt idx="0">
                  <c:v>Cherokee</c:v>
                </c:pt>
              </c:strCache>
            </c:strRef>
          </c:tx>
          <c:cat>
            <c:numRef>
              <c:f>'3'!$B$35:$F$35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'3'!$B$36:$F$36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23-4419-8440-C1C5D801997D}"/>
            </c:ext>
          </c:extLst>
        </c:ser>
        <c:ser>
          <c:idx val="1"/>
          <c:order val="1"/>
          <c:tx>
            <c:strRef>
              <c:f>'3'!$A$37</c:f>
              <c:strCache>
                <c:ptCount val="1"/>
                <c:pt idx="0">
                  <c:v>Clayton</c:v>
                </c:pt>
              </c:strCache>
            </c:strRef>
          </c:tx>
          <c:cat>
            <c:numRef>
              <c:f>'3'!$B$35:$F$35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'3'!$B$37:$F$37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23-4419-8440-C1C5D801997D}"/>
            </c:ext>
          </c:extLst>
        </c:ser>
        <c:ser>
          <c:idx val="2"/>
          <c:order val="2"/>
          <c:tx>
            <c:strRef>
              <c:f>'3'!$A$38</c:f>
              <c:strCache>
                <c:ptCount val="1"/>
                <c:pt idx="0">
                  <c:v>Cobb</c:v>
                </c:pt>
              </c:strCache>
            </c:strRef>
          </c:tx>
          <c:cat>
            <c:numRef>
              <c:f>'3'!$B$35:$F$35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'3'!$B$38:$F$38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23-4419-8440-C1C5D801997D}"/>
            </c:ext>
          </c:extLst>
        </c:ser>
        <c:ser>
          <c:idx val="3"/>
          <c:order val="3"/>
          <c:tx>
            <c:strRef>
              <c:f>'3'!$A$39</c:f>
              <c:strCache>
                <c:ptCount val="1"/>
                <c:pt idx="0">
                  <c:v>Dekalb</c:v>
                </c:pt>
              </c:strCache>
            </c:strRef>
          </c:tx>
          <c:cat>
            <c:numRef>
              <c:f>'3'!$B$35:$F$35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'3'!$B$39:$F$39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23-4419-8440-C1C5D801997D}"/>
            </c:ext>
          </c:extLst>
        </c:ser>
        <c:ser>
          <c:idx val="4"/>
          <c:order val="4"/>
          <c:tx>
            <c:strRef>
              <c:f>'3'!$A$40</c:f>
              <c:strCache>
                <c:ptCount val="1"/>
                <c:pt idx="0">
                  <c:v>Douglas</c:v>
                </c:pt>
              </c:strCache>
            </c:strRef>
          </c:tx>
          <c:cat>
            <c:numRef>
              <c:f>'3'!$B$35:$F$35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'3'!$B$40:$F$40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E23-4419-8440-C1C5D801997D}"/>
            </c:ext>
          </c:extLst>
        </c:ser>
        <c:ser>
          <c:idx val="5"/>
          <c:order val="5"/>
          <c:tx>
            <c:strRef>
              <c:f>'3'!$A$41</c:f>
              <c:strCache>
                <c:ptCount val="1"/>
                <c:pt idx="0">
                  <c:v>Fayette</c:v>
                </c:pt>
              </c:strCache>
            </c:strRef>
          </c:tx>
          <c:cat>
            <c:numRef>
              <c:f>'3'!$B$35:$F$35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'3'!$B$41:$F$41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E23-4419-8440-C1C5D801997D}"/>
            </c:ext>
          </c:extLst>
        </c:ser>
        <c:ser>
          <c:idx val="6"/>
          <c:order val="6"/>
          <c:tx>
            <c:strRef>
              <c:f>'3'!$A$42</c:f>
              <c:strCache>
                <c:ptCount val="1"/>
                <c:pt idx="0">
                  <c:v>Fulton</c:v>
                </c:pt>
              </c:strCache>
            </c:strRef>
          </c:tx>
          <c:cat>
            <c:numRef>
              <c:f>'3'!$B$35:$F$35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'3'!$B$42:$F$42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E23-4419-8440-C1C5D801997D}"/>
            </c:ext>
          </c:extLst>
        </c:ser>
        <c:ser>
          <c:idx val="7"/>
          <c:order val="7"/>
          <c:tx>
            <c:strRef>
              <c:f>'3'!$A$43</c:f>
              <c:strCache>
                <c:ptCount val="1"/>
                <c:pt idx="0">
                  <c:v>Gwinnett</c:v>
                </c:pt>
              </c:strCache>
            </c:strRef>
          </c:tx>
          <c:cat>
            <c:numRef>
              <c:f>'3'!$B$35:$F$35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'3'!$B$43:$F$43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E23-4419-8440-C1C5D801997D}"/>
            </c:ext>
          </c:extLst>
        </c:ser>
        <c:ser>
          <c:idx val="8"/>
          <c:order val="8"/>
          <c:tx>
            <c:strRef>
              <c:f>'3'!$A$44</c:f>
              <c:strCache>
                <c:ptCount val="1"/>
                <c:pt idx="0">
                  <c:v>Henry</c:v>
                </c:pt>
              </c:strCache>
            </c:strRef>
          </c:tx>
          <c:cat>
            <c:numRef>
              <c:f>'3'!$B$35:$F$35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'3'!$B$44:$F$44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E23-4419-8440-C1C5D801997D}"/>
            </c:ext>
          </c:extLst>
        </c:ser>
        <c:ser>
          <c:idx val="9"/>
          <c:order val="9"/>
          <c:tx>
            <c:strRef>
              <c:f>'3'!$A$45</c:f>
              <c:strCache>
                <c:ptCount val="1"/>
                <c:pt idx="0">
                  <c:v>Rockdale</c:v>
                </c:pt>
              </c:strCache>
            </c:strRef>
          </c:tx>
          <c:cat>
            <c:numRef>
              <c:f>'3'!$B$35:$F$35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'3'!$B$45:$F$45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E23-4419-8440-C1C5D801997D}"/>
            </c:ext>
          </c:extLst>
        </c:ser>
        <c:ser>
          <c:idx val="10"/>
          <c:order val="10"/>
          <c:tx>
            <c:strRef>
              <c:f>'3'!$A$46</c:f>
              <c:strCache>
                <c:ptCount val="1"/>
                <c:pt idx="0">
                  <c:v>Georgia</c:v>
                </c:pt>
              </c:strCache>
            </c:strRef>
          </c:tx>
          <c:cat>
            <c:numRef>
              <c:f>'3'!$B$35:$F$35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'3'!$B$46:$F$46</c:f>
              <c:numCache>
                <c:formatCode>General</c:formatCode>
                <c:ptCount val="5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E23-4419-8440-C1C5D8019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62176"/>
        <c:axId val="105768064"/>
      </c:lineChart>
      <c:catAx>
        <c:axId val="10576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768064"/>
        <c:crosses val="autoZero"/>
        <c:auto val="1"/>
        <c:lblAlgn val="ctr"/>
        <c:lblOffset val="100"/>
        <c:noMultiLvlLbl val="0"/>
      </c:catAx>
      <c:valAx>
        <c:axId val="105768064"/>
        <c:scaling>
          <c:orientation val="minMax"/>
          <c:max val="6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762176"/>
        <c:crosses val="autoZero"/>
        <c:crossBetween val="between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'3'!$A$4</c:f>
              <c:strCache>
                <c:ptCount val="1"/>
                <c:pt idx="0">
                  <c:v>Cherokee</c:v>
                </c:pt>
              </c:strCache>
            </c:strRef>
          </c:tx>
          <c:cat>
            <c:numRef>
              <c:f>'3'!$B$3:$F$3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'3'!$B$4:$F$4</c:f>
              <c:numCache>
                <c:formatCode>0</c:formatCode>
                <c:ptCount val="5"/>
                <c:pt idx="0">
                  <c:v>19.7</c:v>
                </c:pt>
                <c:pt idx="1">
                  <c:v>17.100000000000001</c:v>
                </c:pt>
                <c:pt idx="2">
                  <c:v>18.399999999999999</c:v>
                </c:pt>
                <c:pt idx="3">
                  <c:v>15.9</c:v>
                </c:pt>
                <c:pt idx="4">
                  <c:v>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8B-4A40-89CA-CA153D6B247A}"/>
            </c:ext>
          </c:extLst>
        </c:ser>
        <c:ser>
          <c:idx val="1"/>
          <c:order val="1"/>
          <c:tx>
            <c:strRef>
              <c:f>'3'!$A$5</c:f>
              <c:strCache>
                <c:ptCount val="1"/>
                <c:pt idx="0">
                  <c:v>Clayton</c:v>
                </c:pt>
              </c:strCache>
            </c:strRef>
          </c:tx>
          <c:cat>
            <c:numRef>
              <c:f>'3'!$B$3:$F$3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'3'!$B$5:$F$5</c:f>
              <c:numCache>
                <c:formatCode>0</c:formatCode>
                <c:ptCount val="5"/>
                <c:pt idx="0">
                  <c:v>48.4</c:v>
                </c:pt>
                <c:pt idx="1">
                  <c:v>43.3</c:v>
                </c:pt>
                <c:pt idx="2">
                  <c:v>41.5</c:v>
                </c:pt>
                <c:pt idx="3">
                  <c:v>35.700000000000003</c:v>
                </c:pt>
                <c:pt idx="4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8B-4A40-89CA-CA153D6B247A}"/>
            </c:ext>
          </c:extLst>
        </c:ser>
        <c:ser>
          <c:idx val="2"/>
          <c:order val="2"/>
          <c:tx>
            <c:strRef>
              <c:f>'3'!$A$6</c:f>
              <c:strCache>
                <c:ptCount val="1"/>
                <c:pt idx="0">
                  <c:v>Cobb</c:v>
                </c:pt>
              </c:strCache>
            </c:strRef>
          </c:tx>
          <c:cat>
            <c:numRef>
              <c:f>'3'!$B$3:$F$3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'3'!$B$6:$F$6</c:f>
              <c:numCache>
                <c:formatCode>0</c:formatCode>
                <c:ptCount val="5"/>
                <c:pt idx="0">
                  <c:v>23.2</c:v>
                </c:pt>
                <c:pt idx="1">
                  <c:v>19.100000000000001</c:v>
                </c:pt>
                <c:pt idx="2">
                  <c:v>17.7</c:v>
                </c:pt>
                <c:pt idx="3">
                  <c:v>16.100000000000001</c:v>
                </c:pt>
                <c:pt idx="4">
                  <c:v>15.1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8B-4A40-89CA-CA153D6B247A}"/>
            </c:ext>
          </c:extLst>
        </c:ser>
        <c:ser>
          <c:idx val="3"/>
          <c:order val="3"/>
          <c:tx>
            <c:strRef>
              <c:f>'3'!$A$7</c:f>
              <c:strCache>
                <c:ptCount val="1"/>
                <c:pt idx="0">
                  <c:v>Dekalb</c:v>
                </c:pt>
              </c:strCache>
            </c:strRef>
          </c:tx>
          <c:cat>
            <c:numRef>
              <c:f>'3'!$B$3:$F$3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'3'!$B$7:$F$7</c:f>
              <c:numCache>
                <c:formatCode>0</c:formatCode>
                <c:ptCount val="5"/>
                <c:pt idx="0">
                  <c:v>38</c:v>
                </c:pt>
                <c:pt idx="1">
                  <c:v>33.200000000000003</c:v>
                </c:pt>
                <c:pt idx="2">
                  <c:v>28.6</c:v>
                </c:pt>
                <c:pt idx="3">
                  <c:v>27.5</c:v>
                </c:pt>
                <c:pt idx="4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8B-4A40-89CA-CA153D6B247A}"/>
            </c:ext>
          </c:extLst>
        </c:ser>
        <c:ser>
          <c:idx val="4"/>
          <c:order val="4"/>
          <c:tx>
            <c:strRef>
              <c:f>'3'!$A$8</c:f>
              <c:strCache>
                <c:ptCount val="1"/>
                <c:pt idx="0">
                  <c:v>Douglas</c:v>
                </c:pt>
              </c:strCache>
            </c:strRef>
          </c:tx>
          <c:cat>
            <c:numRef>
              <c:f>'3'!$B$3:$F$3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'3'!$B$8:$F$8</c:f>
              <c:numCache>
                <c:formatCode>0</c:formatCode>
                <c:ptCount val="5"/>
                <c:pt idx="0">
                  <c:v>30.9</c:v>
                </c:pt>
                <c:pt idx="1">
                  <c:v>31.4</c:v>
                </c:pt>
                <c:pt idx="2">
                  <c:v>27.7</c:v>
                </c:pt>
                <c:pt idx="3">
                  <c:v>24.8</c:v>
                </c:pt>
                <c:pt idx="4">
                  <c:v>24.3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48B-4A40-89CA-CA153D6B247A}"/>
            </c:ext>
          </c:extLst>
        </c:ser>
        <c:ser>
          <c:idx val="5"/>
          <c:order val="5"/>
          <c:tx>
            <c:strRef>
              <c:f>'3'!$A$9</c:f>
              <c:strCache>
                <c:ptCount val="1"/>
                <c:pt idx="0">
                  <c:v>Fayette</c:v>
                </c:pt>
              </c:strCache>
            </c:strRef>
          </c:tx>
          <c:cat>
            <c:numRef>
              <c:f>'3'!$B$3:$F$3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'3'!$B$9:$F$9</c:f>
              <c:numCache>
                <c:formatCode>0</c:formatCode>
                <c:ptCount val="5"/>
                <c:pt idx="0">
                  <c:v>8.9</c:v>
                </c:pt>
                <c:pt idx="1">
                  <c:v>9.5</c:v>
                </c:pt>
                <c:pt idx="2">
                  <c:v>6.4</c:v>
                </c:pt>
                <c:pt idx="3">
                  <c:v>6.3</c:v>
                </c:pt>
                <c:pt idx="4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48B-4A40-89CA-CA153D6B247A}"/>
            </c:ext>
          </c:extLst>
        </c:ser>
        <c:ser>
          <c:idx val="6"/>
          <c:order val="6"/>
          <c:tx>
            <c:strRef>
              <c:f>'3'!$A$10</c:f>
              <c:strCache>
                <c:ptCount val="1"/>
                <c:pt idx="0">
                  <c:v>Fulton</c:v>
                </c:pt>
              </c:strCache>
            </c:strRef>
          </c:tx>
          <c:cat>
            <c:numRef>
              <c:f>'3'!$B$3:$F$3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'3'!$B$10:$F$10</c:f>
              <c:numCache>
                <c:formatCode>0</c:formatCode>
                <c:ptCount val="5"/>
                <c:pt idx="0">
                  <c:v>33.6</c:v>
                </c:pt>
                <c:pt idx="1">
                  <c:v>27.8</c:v>
                </c:pt>
                <c:pt idx="2">
                  <c:v>24.4</c:v>
                </c:pt>
                <c:pt idx="3">
                  <c:v>21.1</c:v>
                </c:pt>
                <c:pt idx="4">
                  <c:v>20.100000000000001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48B-4A40-89CA-CA153D6B247A}"/>
            </c:ext>
          </c:extLst>
        </c:ser>
        <c:ser>
          <c:idx val="7"/>
          <c:order val="7"/>
          <c:tx>
            <c:strRef>
              <c:f>'3'!$A$11</c:f>
              <c:strCache>
                <c:ptCount val="1"/>
                <c:pt idx="0">
                  <c:v>Gwinnett</c:v>
                </c:pt>
              </c:strCache>
            </c:strRef>
          </c:tx>
          <c:cat>
            <c:numRef>
              <c:f>'3'!$B$3:$F$3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'3'!$B$11:$F$11</c:f>
              <c:numCache>
                <c:formatCode>0</c:formatCode>
                <c:ptCount val="5"/>
                <c:pt idx="0">
                  <c:v>23.2</c:v>
                </c:pt>
                <c:pt idx="1">
                  <c:v>20.7</c:v>
                </c:pt>
                <c:pt idx="2">
                  <c:v>18.899999999999999</c:v>
                </c:pt>
                <c:pt idx="3">
                  <c:v>18.100000000000001</c:v>
                </c:pt>
                <c:pt idx="4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48B-4A40-89CA-CA153D6B247A}"/>
            </c:ext>
          </c:extLst>
        </c:ser>
        <c:ser>
          <c:idx val="8"/>
          <c:order val="8"/>
          <c:tx>
            <c:strRef>
              <c:f>'3'!$A$12</c:f>
              <c:strCache>
                <c:ptCount val="1"/>
                <c:pt idx="0">
                  <c:v>Henry</c:v>
                </c:pt>
              </c:strCache>
            </c:strRef>
          </c:tx>
          <c:cat>
            <c:numRef>
              <c:f>'3'!$B$3:$F$3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'3'!$B$12:$F$12</c:f>
              <c:numCache>
                <c:formatCode>0</c:formatCode>
                <c:ptCount val="5"/>
                <c:pt idx="0">
                  <c:v>19.5</c:v>
                </c:pt>
                <c:pt idx="1">
                  <c:v>19</c:v>
                </c:pt>
                <c:pt idx="2">
                  <c:v>18.100000000000001</c:v>
                </c:pt>
                <c:pt idx="3">
                  <c:v>20.399999999999999</c:v>
                </c:pt>
                <c:pt idx="4">
                  <c:v>16.100000000000001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48B-4A40-89CA-CA153D6B247A}"/>
            </c:ext>
          </c:extLst>
        </c:ser>
        <c:ser>
          <c:idx val="9"/>
          <c:order val="9"/>
          <c:tx>
            <c:strRef>
              <c:f>'3'!$A$13</c:f>
              <c:strCache>
                <c:ptCount val="1"/>
                <c:pt idx="0">
                  <c:v>Rockdale</c:v>
                </c:pt>
              </c:strCache>
            </c:strRef>
          </c:tx>
          <c:cat>
            <c:numRef>
              <c:f>'3'!$B$3:$F$3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'3'!$B$13:$F$13</c:f>
              <c:numCache>
                <c:formatCode>0</c:formatCode>
                <c:ptCount val="5"/>
                <c:pt idx="0">
                  <c:v>31.5</c:v>
                </c:pt>
                <c:pt idx="1">
                  <c:v>26.4</c:v>
                </c:pt>
                <c:pt idx="2">
                  <c:v>20.7</c:v>
                </c:pt>
                <c:pt idx="3">
                  <c:v>25</c:v>
                </c:pt>
                <c:pt idx="4">
                  <c:v>18.100000000000001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48B-4A40-89CA-CA153D6B247A}"/>
            </c:ext>
          </c:extLst>
        </c:ser>
        <c:ser>
          <c:idx val="10"/>
          <c:order val="10"/>
          <c:tx>
            <c:strRef>
              <c:f>'3'!$A$14</c:f>
              <c:strCache>
                <c:ptCount val="1"/>
                <c:pt idx="0">
                  <c:v>Georgia</c:v>
                </c:pt>
              </c:strCache>
            </c:strRef>
          </c:tx>
          <c:cat>
            <c:numRef>
              <c:f>'3'!$B$3:$F$3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'3'!$B$14:$F$14</c:f>
              <c:numCache>
                <c:formatCode>0</c:formatCode>
                <c:ptCount val="5"/>
                <c:pt idx="0">
                  <c:v>37.9</c:v>
                </c:pt>
                <c:pt idx="1">
                  <c:v>33.6</c:v>
                </c:pt>
                <c:pt idx="2">
                  <c:v>30.3</c:v>
                </c:pt>
                <c:pt idx="3">
                  <c:v>28.3</c:v>
                </c:pt>
                <c:pt idx="4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48B-4A40-89CA-CA153D6B24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58784"/>
        <c:axId val="93168768"/>
      </c:lineChart>
      <c:catAx>
        <c:axId val="9315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168768"/>
        <c:crosses val="autoZero"/>
        <c:auto val="1"/>
        <c:lblAlgn val="ctr"/>
        <c:lblOffset val="100"/>
        <c:noMultiLvlLbl val="0"/>
      </c:catAx>
      <c:valAx>
        <c:axId val="931687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3158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43686182631914"/>
          <c:y val="6.4918572734061625E-2"/>
          <c:w val="0.170082100559966"/>
          <c:h val="0.867784272876567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'3'!$H$4</c:f>
              <c:strCache>
                <c:ptCount val="1"/>
                <c:pt idx="0">
                  <c:v>Cherokee</c:v>
                </c:pt>
              </c:strCache>
            </c:strRef>
          </c:tx>
          <c:cat>
            <c:strRef>
              <c:f>'3'!$I$3:$M$3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'3'!$I$4:$M$4</c:f>
              <c:numCache>
                <c:formatCode>0%</c:formatCode>
                <c:ptCount val="5"/>
                <c:pt idx="0">
                  <c:v>7.9000000000000001E-2</c:v>
                </c:pt>
                <c:pt idx="1">
                  <c:v>7.6999999999999999E-2</c:v>
                </c:pt>
                <c:pt idx="2">
                  <c:v>8.5000000000000006E-2</c:v>
                </c:pt>
                <c:pt idx="3">
                  <c:v>8.4000000000000005E-2</c:v>
                </c:pt>
                <c:pt idx="4">
                  <c:v>7.4999999999999997E-2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2F-43F3-9327-C751705BA794}"/>
            </c:ext>
          </c:extLst>
        </c:ser>
        <c:ser>
          <c:idx val="1"/>
          <c:order val="1"/>
          <c:tx>
            <c:strRef>
              <c:f>'3'!$H$5</c:f>
              <c:strCache>
                <c:ptCount val="1"/>
                <c:pt idx="0">
                  <c:v>Clayton</c:v>
                </c:pt>
              </c:strCache>
            </c:strRef>
          </c:tx>
          <c:cat>
            <c:strRef>
              <c:f>'3'!$I$3:$M$3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'3'!$I$5:$M$5</c:f>
              <c:numCache>
                <c:formatCode>0%</c:formatCode>
                <c:ptCount val="5"/>
                <c:pt idx="0">
                  <c:v>0.14499999999999999</c:v>
                </c:pt>
                <c:pt idx="1">
                  <c:v>0.14499999999999999</c:v>
                </c:pt>
                <c:pt idx="2">
                  <c:v>0.13900000000000001</c:v>
                </c:pt>
                <c:pt idx="3">
                  <c:v>0.126</c:v>
                </c:pt>
                <c:pt idx="4">
                  <c:v>0.13300000000000001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2F-43F3-9327-C751705BA794}"/>
            </c:ext>
          </c:extLst>
        </c:ser>
        <c:ser>
          <c:idx val="2"/>
          <c:order val="2"/>
          <c:tx>
            <c:strRef>
              <c:f>'3'!$H$6</c:f>
              <c:strCache>
                <c:ptCount val="1"/>
                <c:pt idx="0">
                  <c:v>Cobb</c:v>
                </c:pt>
              </c:strCache>
            </c:strRef>
          </c:tx>
          <c:cat>
            <c:strRef>
              <c:f>'3'!$I$3:$M$3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'3'!$I$6:$M$6</c:f>
              <c:numCache>
                <c:formatCode>0%</c:formatCode>
                <c:ptCount val="5"/>
                <c:pt idx="0">
                  <c:v>7.6999999999999999E-2</c:v>
                </c:pt>
                <c:pt idx="1">
                  <c:v>7.6999999999999999E-2</c:v>
                </c:pt>
                <c:pt idx="2">
                  <c:v>7.5999999999999998E-2</c:v>
                </c:pt>
                <c:pt idx="3">
                  <c:v>7.3999999999999996E-2</c:v>
                </c:pt>
                <c:pt idx="4">
                  <c:v>6.7000000000000004E-2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2F-43F3-9327-C751705BA794}"/>
            </c:ext>
          </c:extLst>
        </c:ser>
        <c:ser>
          <c:idx val="3"/>
          <c:order val="3"/>
          <c:tx>
            <c:strRef>
              <c:f>'3'!$H$7</c:f>
              <c:strCache>
                <c:ptCount val="1"/>
                <c:pt idx="0">
                  <c:v>Dekalb</c:v>
                </c:pt>
              </c:strCache>
            </c:strRef>
          </c:tx>
          <c:cat>
            <c:strRef>
              <c:f>'3'!$I$3:$M$3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'3'!$I$7:$M$7</c:f>
              <c:numCache>
                <c:formatCode>0%</c:formatCode>
                <c:ptCount val="5"/>
                <c:pt idx="0">
                  <c:v>0.113</c:v>
                </c:pt>
                <c:pt idx="1">
                  <c:v>0.123</c:v>
                </c:pt>
                <c:pt idx="2">
                  <c:v>0.125</c:v>
                </c:pt>
                <c:pt idx="3">
                  <c:v>0.11</c:v>
                </c:pt>
                <c:pt idx="4">
                  <c:v>0.104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2F-43F3-9327-C751705BA794}"/>
            </c:ext>
          </c:extLst>
        </c:ser>
        <c:ser>
          <c:idx val="4"/>
          <c:order val="4"/>
          <c:tx>
            <c:strRef>
              <c:f>'3'!$H$8</c:f>
              <c:strCache>
                <c:ptCount val="1"/>
                <c:pt idx="0">
                  <c:v>Douglas</c:v>
                </c:pt>
              </c:strCache>
            </c:strRef>
          </c:tx>
          <c:cat>
            <c:strRef>
              <c:f>'3'!$I$3:$M$3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'3'!$I$8:$M$8</c:f>
              <c:numCache>
                <c:formatCode>0%</c:formatCode>
                <c:ptCount val="5"/>
                <c:pt idx="0">
                  <c:v>9.9000000000000005E-2</c:v>
                </c:pt>
                <c:pt idx="1">
                  <c:v>9.2999999999999999E-2</c:v>
                </c:pt>
                <c:pt idx="2">
                  <c:v>9.1999999999999998E-2</c:v>
                </c:pt>
                <c:pt idx="3">
                  <c:v>8.5000000000000006E-2</c:v>
                </c:pt>
                <c:pt idx="4">
                  <c:v>7.6999999999999999E-2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92F-43F3-9327-C751705BA794}"/>
            </c:ext>
          </c:extLst>
        </c:ser>
        <c:ser>
          <c:idx val="5"/>
          <c:order val="5"/>
          <c:tx>
            <c:strRef>
              <c:f>'3'!$H$9</c:f>
              <c:strCache>
                <c:ptCount val="1"/>
                <c:pt idx="0">
                  <c:v>Fayette</c:v>
                </c:pt>
              </c:strCache>
            </c:strRef>
          </c:tx>
          <c:cat>
            <c:strRef>
              <c:f>'3'!$I$3:$M$3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'3'!$I$9:$M$9</c:f>
              <c:numCache>
                <c:formatCode>0%</c:formatCode>
                <c:ptCount val="5"/>
                <c:pt idx="0">
                  <c:v>6.7000000000000004E-2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7.9000000000000001E-2</c:v>
                </c:pt>
                <c:pt idx="4">
                  <c:v>5.8000000000000003E-2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92F-43F3-9327-C751705BA794}"/>
            </c:ext>
          </c:extLst>
        </c:ser>
        <c:ser>
          <c:idx val="6"/>
          <c:order val="6"/>
          <c:tx>
            <c:strRef>
              <c:f>'3'!$H$10</c:f>
              <c:strCache>
                <c:ptCount val="1"/>
                <c:pt idx="0">
                  <c:v>Fulton</c:v>
                </c:pt>
              </c:strCache>
            </c:strRef>
          </c:tx>
          <c:cat>
            <c:strRef>
              <c:f>'3'!$I$3:$M$3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'3'!$I$10:$M$10</c:f>
              <c:numCache>
                <c:formatCode>0%</c:formatCode>
                <c:ptCount val="5"/>
                <c:pt idx="0">
                  <c:v>9.1999999999999998E-2</c:v>
                </c:pt>
                <c:pt idx="1">
                  <c:v>8.7999999999999995E-2</c:v>
                </c:pt>
                <c:pt idx="2">
                  <c:v>8.5999999999999993E-2</c:v>
                </c:pt>
                <c:pt idx="3">
                  <c:v>7.8E-2</c:v>
                </c:pt>
                <c:pt idx="4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92F-43F3-9327-C751705BA794}"/>
            </c:ext>
          </c:extLst>
        </c:ser>
        <c:ser>
          <c:idx val="7"/>
          <c:order val="7"/>
          <c:tx>
            <c:strRef>
              <c:f>'3'!$H$11</c:f>
              <c:strCache>
                <c:ptCount val="1"/>
                <c:pt idx="0">
                  <c:v>Gwinnett</c:v>
                </c:pt>
              </c:strCache>
            </c:strRef>
          </c:tx>
          <c:cat>
            <c:strRef>
              <c:f>'3'!$I$3:$M$3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'3'!$I$11:$M$11</c:f>
              <c:numCache>
                <c:formatCode>0%</c:formatCode>
                <c:ptCount val="5"/>
                <c:pt idx="0">
                  <c:v>0.08</c:v>
                </c:pt>
                <c:pt idx="1">
                  <c:v>8.4000000000000005E-2</c:v>
                </c:pt>
                <c:pt idx="2">
                  <c:v>9.0999999999999998E-2</c:v>
                </c:pt>
                <c:pt idx="3">
                  <c:v>9.2999999999999999E-2</c:v>
                </c:pt>
                <c:pt idx="4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92F-43F3-9327-C751705BA794}"/>
            </c:ext>
          </c:extLst>
        </c:ser>
        <c:ser>
          <c:idx val="8"/>
          <c:order val="8"/>
          <c:tx>
            <c:strRef>
              <c:f>'3'!$H$12</c:f>
              <c:strCache>
                <c:ptCount val="1"/>
                <c:pt idx="0">
                  <c:v>Henry</c:v>
                </c:pt>
              </c:strCache>
            </c:strRef>
          </c:tx>
          <c:cat>
            <c:strRef>
              <c:f>'3'!$I$3:$M$3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'3'!$I$12:$M$12</c:f>
              <c:numCache>
                <c:formatCode>0%</c:formatCode>
                <c:ptCount val="5"/>
                <c:pt idx="0">
                  <c:v>8.3000000000000004E-2</c:v>
                </c:pt>
                <c:pt idx="1">
                  <c:v>8.3000000000000004E-2</c:v>
                </c:pt>
                <c:pt idx="2">
                  <c:v>8.1000000000000003E-2</c:v>
                </c:pt>
                <c:pt idx="3">
                  <c:v>7.9000000000000001E-2</c:v>
                </c:pt>
                <c:pt idx="4">
                  <c:v>6.9000000000000006E-2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92F-43F3-9327-C751705BA794}"/>
            </c:ext>
          </c:extLst>
        </c:ser>
        <c:ser>
          <c:idx val="9"/>
          <c:order val="9"/>
          <c:tx>
            <c:strRef>
              <c:f>'3'!$H$13</c:f>
              <c:strCache>
                <c:ptCount val="1"/>
                <c:pt idx="0">
                  <c:v>Rockdale</c:v>
                </c:pt>
              </c:strCache>
            </c:strRef>
          </c:tx>
          <c:cat>
            <c:strRef>
              <c:f>'3'!$I$3:$M$3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'3'!$I$13:$M$13</c:f>
              <c:numCache>
                <c:formatCode>0%</c:formatCode>
                <c:ptCount val="5"/>
                <c:pt idx="0">
                  <c:v>0.104</c:v>
                </c:pt>
                <c:pt idx="1">
                  <c:v>0.126</c:v>
                </c:pt>
                <c:pt idx="2">
                  <c:v>0.124</c:v>
                </c:pt>
                <c:pt idx="3">
                  <c:v>0.108</c:v>
                </c:pt>
                <c:pt idx="4">
                  <c:v>0.109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92F-43F3-9327-C751705BA794}"/>
            </c:ext>
          </c:extLst>
        </c:ser>
        <c:ser>
          <c:idx val="10"/>
          <c:order val="10"/>
          <c:tx>
            <c:strRef>
              <c:f>'3'!$H$14</c:f>
              <c:strCache>
                <c:ptCount val="1"/>
                <c:pt idx="0">
                  <c:v>Georgia</c:v>
                </c:pt>
              </c:strCache>
            </c:strRef>
          </c:tx>
          <c:cat>
            <c:strRef>
              <c:f>'3'!$I$3:$M$3</c:f>
              <c:strCache>
                <c:ptCount val="5"/>
                <c:pt idx="0">
                  <c:v>2007 - 2011</c:v>
                </c:pt>
                <c:pt idx="1">
                  <c:v>2008 - 2012</c:v>
                </c:pt>
                <c:pt idx="2">
                  <c:v>2009 - 2013</c:v>
                </c:pt>
                <c:pt idx="3">
                  <c:v>2010 - 2014</c:v>
                </c:pt>
                <c:pt idx="4">
                  <c:v>2011 - 2015</c:v>
                </c:pt>
              </c:strCache>
            </c:strRef>
          </c:cat>
          <c:val>
            <c:numRef>
              <c:f>'3'!$I$14:$M$14</c:f>
              <c:numCache>
                <c:formatCode>0%</c:formatCode>
                <c:ptCount val="5"/>
                <c:pt idx="0">
                  <c:v>0.109</c:v>
                </c:pt>
                <c:pt idx="1">
                  <c:v>0.111</c:v>
                </c:pt>
                <c:pt idx="2">
                  <c:v>0.109</c:v>
                </c:pt>
                <c:pt idx="3">
                  <c:v>0.10400000000000001</c:v>
                </c:pt>
                <c:pt idx="4">
                  <c:v>9.8000000000000004E-2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92F-43F3-9327-C751705BA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33152"/>
        <c:axId val="93234688"/>
      </c:lineChart>
      <c:catAx>
        <c:axId val="9323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234688"/>
        <c:crosses val="autoZero"/>
        <c:auto val="1"/>
        <c:lblAlgn val="ctr"/>
        <c:lblOffset val="100"/>
        <c:noMultiLvlLbl val="0"/>
      </c:catAx>
      <c:valAx>
        <c:axId val="932346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323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307642834703321"/>
          <c:y val="3.1585988377657817E-2"/>
          <c:w val="0.16906973465162359"/>
          <c:h val="0.872259234509898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835194904151286E-2"/>
          <c:y val="0"/>
          <c:w val="0.9586485147577567"/>
          <c:h val="0.71036560093070766"/>
        </c:manualLayout>
      </c:layout>
      <c:barChart>
        <c:barDir val="col"/>
        <c:grouping val="clustered"/>
        <c:varyColors val="0"/>
        <c:ser>
          <c:idx val="0"/>
          <c:order val="0"/>
          <c:tx>
            <c:v>% Low-Income (GA 62%)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'3'!$O$4:$O$13</c:f>
              <c:strCache>
                <c:ptCount val="10"/>
                <c:pt idx="0">
                  <c:v>Clayton</c:v>
                </c:pt>
                <c:pt idx="1">
                  <c:v>DeKalb</c:v>
                </c:pt>
                <c:pt idx="2">
                  <c:v>Rockdale</c:v>
                </c:pt>
                <c:pt idx="3">
                  <c:v>Douglas</c:v>
                </c:pt>
                <c:pt idx="4">
                  <c:v>Gwinnett</c:v>
                </c:pt>
                <c:pt idx="5">
                  <c:v>Henry</c:v>
                </c:pt>
                <c:pt idx="6">
                  <c:v>Fulton</c:v>
                </c:pt>
                <c:pt idx="7">
                  <c:v>Cobb</c:v>
                </c:pt>
                <c:pt idx="8">
                  <c:v>Cherokee</c:v>
                </c:pt>
                <c:pt idx="9">
                  <c:v>Fayette</c:v>
                </c:pt>
              </c:strCache>
            </c:strRef>
          </c:cat>
          <c:val>
            <c:numRef>
              <c:f>'3'!$P$4:$P$13</c:f>
              <c:numCache>
                <c:formatCode>0</c:formatCode>
                <c:ptCount val="10"/>
                <c:pt idx="0">
                  <c:v>99</c:v>
                </c:pt>
                <c:pt idx="1">
                  <c:v>72</c:v>
                </c:pt>
                <c:pt idx="2">
                  <c:v>71</c:v>
                </c:pt>
                <c:pt idx="3">
                  <c:v>62</c:v>
                </c:pt>
                <c:pt idx="4">
                  <c:v>55</c:v>
                </c:pt>
                <c:pt idx="5">
                  <c:v>51</c:v>
                </c:pt>
                <c:pt idx="6">
                  <c:v>47</c:v>
                </c:pt>
                <c:pt idx="7">
                  <c:v>44</c:v>
                </c:pt>
                <c:pt idx="8">
                  <c:v>30</c:v>
                </c:pt>
                <c:pt idx="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95-42C7-B63F-06BDE90A24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3259648"/>
        <c:axId val="93261184"/>
      </c:barChart>
      <c:catAx>
        <c:axId val="93259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3261184"/>
        <c:crosses val="autoZero"/>
        <c:auto val="1"/>
        <c:lblAlgn val="ctr"/>
        <c:lblOffset val="100"/>
        <c:noMultiLvlLbl val="0"/>
      </c:catAx>
      <c:valAx>
        <c:axId val="9326118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93259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927043835739075"/>
          <c:y val="0.92058118877940287"/>
          <c:w val="0.42145899790017671"/>
          <c:h val="7.941881122059717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'3'!$P$3</c:f>
              <c:strCache>
                <c:ptCount val="1"/>
                <c:pt idx="0">
                  <c:v>% Low-Income (GA 62%)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'3'!$O$4:$O$13</c:f>
              <c:strCache>
                <c:ptCount val="10"/>
                <c:pt idx="0">
                  <c:v>Clayton</c:v>
                </c:pt>
                <c:pt idx="1">
                  <c:v>DeKalb</c:v>
                </c:pt>
                <c:pt idx="2">
                  <c:v>Rockdale</c:v>
                </c:pt>
                <c:pt idx="3">
                  <c:v>Douglas</c:v>
                </c:pt>
                <c:pt idx="4">
                  <c:v>Gwinnett</c:v>
                </c:pt>
                <c:pt idx="5">
                  <c:v>Henry</c:v>
                </c:pt>
                <c:pt idx="6">
                  <c:v>Fulton</c:v>
                </c:pt>
                <c:pt idx="7">
                  <c:v>Cobb</c:v>
                </c:pt>
                <c:pt idx="8">
                  <c:v>Cherokee</c:v>
                </c:pt>
                <c:pt idx="9">
                  <c:v>Fayette</c:v>
                </c:pt>
              </c:strCache>
            </c:strRef>
          </c:cat>
          <c:val>
            <c:numRef>
              <c:f>'3'!$P$4:$P$13</c:f>
              <c:numCache>
                <c:formatCode>0</c:formatCode>
                <c:ptCount val="10"/>
                <c:pt idx="0">
                  <c:v>99</c:v>
                </c:pt>
                <c:pt idx="1">
                  <c:v>72</c:v>
                </c:pt>
                <c:pt idx="2">
                  <c:v>71</c:v>
                </c:pt>
                <c:pt idx="3">
                  <c:v>62</c:v>
                </c:pt>
                <c:pt idx="4">
                  <c:v>55</c:v>
                </c:pt>
                <c:pt idx="5">
                  <c:v>51</c:v>
                </c:pt>
                <c:pt idx="6">
                  <c:v>47</c:v>
                </c:pt>
                <c:pt idx="7">
                  <c:v>44</c:v>
                </c:pt>
                <c:pt idx="8">
                  <c:v>30</c:v>
                </c:pt>
                <c:pt idx="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7-4532-A813-3E3AF7F21DCD}"/>
            </c:ext>
          </c:extLst>
        </c:ser>
        <c:ser>
          <c:idx val="1"/>
          <c:order val="1"/>
          <c:tx>
            <c:strRef>
              <c:f>'3'!$Q$3</c:f>
              <c:strCache>
                <c:ptCount val="1"/>
                <c:pt idx="0">
                  <c:v>% Proficient+ (GA 36%)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'3'!$O$4:$O$13</c:f>
              <c:strCache>
                <c:ptCount val="10"/>
                <c:pt idx="0">
                  <c:v>Clayton</c:v>
                </c:pt>
                <c:pt idx="1">
                  <c:v>DeKalb</c:v>
                </c:pt>
                <c:pt idx="2">
                  <c:v>Rockdale</c:v>
                </c:pt>
                <c:pt idx="3">
                  <c:v>Douglas</c:v>
                </c:pt>
                <c:pt idx="4">
                  <c:v>Gwinnett</c:v>
                </c:pt>
                <c:pt idx="5">
                  <c:v>Henry</c:v>
                </c:pt>
                <c:pt idx="6">
                  <c:v>Fulton</c:v>
                </c:pt>
                <c:pt idx="7">
                  <c:v>Cobb</c:v>
                </c:pt>
                <c:pt idx="8">
                  <c:v>Cherokee</c:v>
                </c:pt>
                <c:pt idx="9">
                  <c:v>Fayette</c:v>
                </c:pt>
              </c:strCache>
            </c:strRef>
          </c:cat>
          <c:val>
            <c:numRef>
              <c:f>'3'!$Q$4:$Q$13</c:f>
              <c:numCache>
                <c:formatCode>0</c:formatCode>
                <c:ptCount val="10"/>
                <c:pt idx="0">
                  <c:v>21</c:v>
                </c:pt>
                <c:pt idx="1">
                  <c:v>29</c:v>
                </c:pt>
                <c:pt idx="2">
                  <c:v>35.1</c:v>
                </c:pt>
                <c:pt idx="3">
                  <c:v>35</c:v>
                </c:pt>
                <c:pt idx="4">
                  <c:v>42.8</c:v>
                </c:pt>
                <c:pt idx="5">
                  <c:v>31</c:v>
                </c:pt>
                <c:pt idx="6">
                  <c:v>45</c:v>
                </c:pt>
                <c:pt idx="7">
                  <c:v>47</c:v>
                </c:pt>
                <c:pt idx="8">
                  <c:v>46</c:v>
                </c:pt>
                <c:pt idx="9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D7-4532-A813-3E3AF7F21D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3319936"/>
        <c:axId val="93321472"/>
      </c:barChart>
      <c:catAx>
        <c:axId val="93319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3321472"/>
        <c:crosses val="autoZero"/>
        <c:auto val="1"/>
        <c:lblAlgn val="ctr"/>
        <c:lblOffset val="100"/>
        <c:noMultiLvlLbl val="0"/>
      </c:catAx>
      <c:valAx>
        <c:axId val="9332147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93319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'3'!$P$3</c:f>
              <c:strCache>
                <c:ptCount val="1"/>
                <c:pt idx="0">
                  <c:v>% Low-Income (GA 62%)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'3'!$O$4:$O$13</c:f>
              <c:strCache>
                <c:ptCount val="10"/>
                <c:pt idx="0">
                  <c:v>Clayton</c:v>
                </c:pt>
                <c:pt idx="1">
                  <c:v>DeKalb</c:v>
                </c:pt>
                <c:pt idx="2">
                  <c:v>Rockdale</c:v>
                </c:pt>
                <c:pt idx="3">
                  <c:v>Douglas</c:v>
                </c:pt>
                <c:pt idx="4">
                  <c:v>Gwinnett</c:v>
                </c:pt>
                <c:pt idx="5">
                  <c:v>Henry</c:v>
                </c:pt>
                <c:pt idx="6">
                  <c:v>Fulton</c:v>
                </c:pt>
                <c:pt idx="7">
                  <c:v>Cobb</c:v>
                </c:pt>
                <c:pt idx="8">
                  <c:v>Cherokee</c:v>
                </c:pt>
                <c:pt idx="9">
                  <c:v>Fayette</c:v>
                </c:pt>
              </c:strCache>
            </c:strRef>
          </c:cat>
          <c:val>
            <c:numRef>
              <c:f>'3'!$P$4:$P$13</c:f>
              <c:numCache>
                <c:formatCode>0</c:formatCode>
                <c:ptCount val="10"/>
                <c:pt idx="0">
                  <c:v>99</c:v>
                </c:pt>
                <c:pt idx="1">
                  <c:v>72</c:v>
                </c:pt>
                <c:pt idx="2">
                  <c:v>71</c:v>
                </c:pt>
                <c:pt idx="3">
                  <c:v>62</c:v>
                </c:pt>
                <c:pt idx="4">
                  <c:v>55</c:v>
                </c:pt>
                <c:pt idx="5">
                  <c:v>51</c:v>
                </c:pt>
                <c:pt idx="6">
                  <c:v>47</c:v>
                </c:pt>
                <c:pt idx="7">
                  <c:v>44</c:v>
                </c:pt>
                <c:pt idx="8">
                  <c:v>30</c:v>
                </c:pt>
                <c:pt idx="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60-4100-B549-BC54713F68DB}"/>
            </c:ext>
          </c:extLst>
        </c:ser>
        <c:ser>
          <c:idx val="2"/>
          <c:order val="1"/>
          <c:tx>
            <c:strRef>
              <c:f>'3'!$R$3</c:f>
              <c:strCache>
                <c:ptCount val="1"/>
                <c:pt idx="0">
                  <c:v>% Proficient+ (GA 41%)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6A-4942-9C08-A909FDC9F11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'3'!$O$4:$O$13</c:f>
              <c:strCache>
                <c:ptCount val="10"/>
                <c:pt idx="0">
                  <c:v>Clayton</c:v>
                </c:pt>
                <c:pt idx="1">
                  <c:v>DeKalb</c:v>
                </c:pt>
                <c:pt idx="2">
                  <c:v>Rockdale</c:v>
                </c:pt>
                <c:pt idx="3">
                  <c:v>Douglas</c:v>
                </c:pt>
                <c:pt idx="4">
                  <c:v>Gwinnett</c:v>
                </c:pt>
                <c:pt idx="5">
                  <c:v>Henry</c:v>
                </c:pt>
                <c:pt idx="6">
                  <c:v>Fulton</c:v>
                </c:pt>
                <c:pt idx="7">
                  <c:v>Cobb</c:v>
                </c:pt>
                <c:pt idx="8">
                  <c:v>Cherokee</c:v>
                </c:pt>
                <c:pt idx="9">
                  <c:v>Fayette</c:v>
                </c:pt>
              </c:strCache>
            </c:strRef>
          </c:cat>
          <c:val>
            <c:numRef>
              <c:f>'3'!$R$4:$R$13</c:f>
              <c:numCache>
                <c:formatCode>0</c:formatCode>
                <c:ptCount val="10"/>
                <c:pt idx="0">
                  <c:v>22</c:v>
                </c:pt>
                <c:pt idx="1">
                  <c:v>28</c:v>
                </c:pt>
                <c:pt idx="2">
                  <c:v>31</c:v>
                </c:pt>
                <c:pt idx="3">
                  <c:v>35</c:v>
                </c:pt>
                <c:pt idx="4">
                  <c:v>48</c:v>
                </c:pt>
                <c:pt idx="5">
                  <c:v>33</c:v>
                </c:pt>
                <c:pt idx="6">
                  <c:v>48</c:v>
                </c:pt>
                <c:pt idx="7">
                  <c:v>53</c:v>
                </c:pt>
                <c:pt idx="8">
                  <c:v>54</c:v>
                </c:pt>
                <c:pt idx="9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60-4100-B549-BC54713F68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3555072"/>
        <c:axId val="103556608"/>
      </c:barChart>
      <c:catAx>
        <c:axId val="103555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3556608"/>
        <c:crosses val="autoZero"/>
        <c:auto val="1"/>
        <c:lblAlgn val="ctr"/>
        <c:lblOffset val="100"/>
        <c:noMultiLvlLbl val="0"/>
      </c:catAx>
      <c:valAx>
        <c:axId val="10355660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03555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71566054243222E-2"/>
          <c:y val="5.057471264367816E-2"/>
          <c:w val="0.90530621172353454"/>
          <c:h val="0.53946058466829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'3'!$P$3</c:f>
              <c:strCache>
                <c:ptCount val="1"/>
                <c:pt idx="0">
                  <c:v>% Low-Income (GA 62%)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'3'!$O$4:$O$13</c:f>
              <c:strCache>
                <c:ptCount val="10"/>
                <c:pt idx="0">
                  <c:v>Clayton</c:v>
                </c:pt>
                <c:pt idx="1">
                  <c:v>DeKalb</c:v>
                </c:pt>
                <c:pt idx="2">
                  <c:v>Rockdale</c:v>
                </c:pt>
                <c:pt idx="3">
                  <c:v>Douglas</c:v>
                </c:pt>
                <c:pt idx="4">
                  <c:v>Gwinnett</c:v>
                </c:pt>
                <c:pt idx="5">
                  <c:v>Henry</c:v>
                </c:pt>
                <c:pt idx="6">
                  <c:v>Fulton</c:v>
                </c:pt>
                <c:pt idx="7">
                  <c:v>Cobb</c:v>
                </c:pt>
                <c:pt idx="8">
                  <c:v>Cherokee</c:v>
                </c:pt>
                <c:pt idx="9">
                  <c:v>Fayette</c:v>
                </c:pt>
              </c:strCache>
            </c:strRef>
          </c:cat>
          <c:val>
            <c:numRef>
              <c:f>'3'!$P$4:$P$13</c:f>
              <c:numCache>
                <c:formatCode>0</c:formatCode>
                <c:ptCount val="10"/>
                <c:pt idx="0">
                  <c:v>99</c:v>
                </c:pt>
                <c:pt idx="1">
                  <c:v>72</c:v>
                </c:pt>
                <c:pt idx="2">
                  <c:v>71</c:v>
                </c:pt>
                <c:pt idx="3">
                  <c:v>62</c:v>
                </c:pt>
                <c:pt idx="4">
                  <c:v>55</c:v>
                </c:pt>
                <c:pt idx="5">
                  <c:v>51</c:v>
                </c:pt>
                <c:pt idx="6">
                  <c:v>47</c:v>
                </c:pt>
                <c:pt idx="7">
                  <c:v>44</c:v>
                </c:pt>
                <c:pt idx="8">
                  <c:v>30</c:v>
                </c:pt>
                <c:pt idx="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F6-4945-AF7F-348A4A8E4807}"/>
            </c:ext>
          </c:extLst>
        </c:ser>
        <c:ser>
          <c:idx val="3"/>
          <c:order val="1"/>
          <c:tx>
            <c:strRef>
              <c:f>'3'!$S$3</c:f>
              <c:strCache>
                <c:ptCount val="1"/>
                <c:pt idx="0">
                  <c:v>Graduation Rate (81%)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'3'!$O$4:$O$13</c:f>
              <c:strCache>
                <c:ptCount val="10"/>
                <c:pt idx="0">
                  <c:v>Clayton</c:v>
                </c:pt>
                <c:pt idx="1">
                  <c:v>DeKalb</c:v>
                </c:pt>
                <c:pt idx="2">
                  <c:v>Rockdale</c:v>
                </c:pt>
                <c:pt idx="3">
                  <c:v>Douglas</c:v>
                </c:pt>
                <c:pt idx="4">
                  <c:v>Gwinnett</c:v>
                </c:pt>
                <c:pt idx="5">
                  <c:v>Henry</c:v>
                </c:pt>
                <c:pt idx="6">
                  <c:v>Fulton</c:v>
                </c:pt>
                <c:pt idx="7">
                  <c:v>Cobb</c:v>
                </c:pt>
                <c:pt idx="8">
                  <c:v>Cherokee</c:v>
                </c:pt>
                <c:pt idx="9">
                  <c:v>Fayette</c:v>
                </c:pt>
              </c:strCache>
            </c:strRef>
          </c:cat>
          <c:val>
            <c:numRef>
              <c:f>'3'!$S$4:$S$13</c:f>
              <c:numCache>
                <c:formatCode>0</c:formatCode>
                <c:ptCount val="10"/>
                <c:pt idx="0">
                  <c:v>70</c:v>
                </c:pt>
                <c:pt idx="1">
                  <c:v>74</c:v>
                </c:pt>
                <c:pt idx="2">
                  <c:v>84</c:v>
                </c:pt>
                <c:pt idx="3">
                  <c:v>87</c:v>
                </c:pt>
                <c:pt idx="4">
                  <c:v>81</c:v>
                </c:pt>
                <c:pt idx="5">
                  <c:v>86</c:v>
                </c:pt>
                <c:pt idx="6">
                  <c:v>87</c:v>
                </c:pt>
                <c:pt idx="7">
                  <c:v>84</c:v>
                </c:pt>
                <c:pt idx="8">
                  <c:v>87</c:v>
                </c:pt>
                <c:pt idx="9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F6-4945-AF7F-348A4A8E48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3599104"/>
        <c:axId val="103609088"/>
      </c:barChart>
      <c:catAx>
        <c:axId val="103599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3609088"/>
        <c:crosses val="autoZero"/>
        <c:auto val="1"/>
        <c:lblAlgn val="ctr"/>
        <c:lblOffset val="100"/>
        <c:noMultiLvlLbl val="0"/>
      </c:catAx>
      <c:valAx>
        <c:axId val="10360908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03599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550021427993011"/>
          <c:y val="0.75319397599869053"/>
          <c:w val="0.70186153005226659"/>
          <c:h val="8.265124007631238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E60DB-2A96-49C6-BA3B-E42C52D8E2A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B04AF-160B-4740-A8D7-8CE86B77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6368E-3EEC-AE4B-8A09-BF9815A628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2148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71FE8-0850-43DF-824D-2706B897ED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401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71FE8-0850-43DF-824D-2706B897ED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898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71FE8-0850-43DF-824D-2706B897ED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458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71FE8-0850-43DF-824D-2706B897ED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05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71FE8-0850-43DF-824D-2706B897ED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581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71FE8-0850-43DF-824D-2706B897ED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617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71FE8-0850-43DF-824D-2706B897ED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5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3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07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25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34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26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59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25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15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98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7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96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4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6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4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7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971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3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6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2E98C-0B8F-4D15-9293-7130DEC7DBEC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8C7B3-E4A9-4BCB-8041-60CD6551E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8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632" y="1967344"/>
            <a:ext cx="7744968" cy="2974110"/>
          </a:xfrm>
        </p:spPr>
        <p:txBody>
          <a:bodyPr/>
          <a:lstStyle/>
          <a:p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200" b="1" dirty="0"/>
              <a:t>Economics of Education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Regional Data</a:t>
            </a:r>
            <a:br>
              <a:rPr lang="en-US" sz="3200" dirty="0"/>
            </a:br>
            <a:br>
              <a:rPr lang="en-US" sz="3200" dirty="0"/>
            </a:br>
            <a:r>
              <a:rPr lang="en-US" sz="2400" dirty="0"/>
              <a:t>Region 3</a:t>
            </a:r>
            <a:br>
              <a:rPr lang="en-US" sz="2400" dirty="0"/>
            </a:br>
            <a:br>
              <a:rPr lang="en-US" sz="2400" dirty="0"/>
            </a:br>
            <a:r>
              <a:rPr lang="en-US" sz="1800" i="1"/>
              <a:t>Updated November </a:t>
            </a:r>
            <a:r>
              <a:rPr lang="en-US" sz="1800" i="1" dirty="0"/>
              <a:t>2017</a:t>
            </a:r>
            <a:endParaRPr lang="en-US" sz="2400" i="1" dirty="0"/>
          </a:p>
        </p:txBody>
      </p:sp>
      <p:pic>
        <p:nvPicPr>
          <p:cNvPr id="4" name="Picture 3" descr="GPEE Logo Final_Vertical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191" y="4572000"/>
            <a:ext cx="1898409" cy="205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6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Profile of Child Wellbeing and Academic Achievement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400802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Georgia Kids Count, Georgia Family Connection Partnership, http://www.gafcp.org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371600"/>
          <a:ext cx="8229600" cy="4692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927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Teen Birth Rates Per 1,000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6400802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Georgia Kids Count, Georgia Family Connection Partnership, http://www.gafcp.org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81001" y="1371600"/>
          <a:ext cx="8305800" cy="4788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474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Percent Teens Not Working or in School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400802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Georgia Kids Count, Georgia Family Connection Partnership, http://www.gafcp.org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69233" y="1528011"/>
          <a:ext cx="8085220" cy="452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81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Percent Low-Income by School District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6527800"/>
            <a:ext cx="8001000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charset="0"/>
              </a:rPr>
              <a:t>Source: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charset="0"/>
              </a:rPr>
              <a:t> The Governor’s Office of Student Achievement, State Report Cards. Georgia Milestones 2016.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584283" y="1118936"/>
          <a:ext cx="7975433" cy="4860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256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53" y="365126"/>
            <a:ext cx="8542421" cy="132556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Percent Low-Income and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Proficient + Distinguished 3</a:t>
            </a:r>
            <a:r>
              <a:rPr lang="en-US" sz="3200" b="1" baseline="30000" dirty="0">
                <a:solidFill>
                  <a:srgbClr val="002060"/>
                </a:solidFill>
              </a:rPr>
              <a:t>rd</a:t>
            </a:r>
            <a:r>
              <a:rPr lang="en-US" sz="3200" b="1" dirty="0">
                <a:solidFill>
                  <a:srgbClr val="002060"/>
                </a:solidFill>
              </a:rPr>
              <a:t> Grade English Language Arts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6527800"/>
            <a:ext cx="8001000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charset="0"/>
              </a:rPr>
              <a:t>Source: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charset="0"/>
              </a:rPr>
              <a:t> The Governor’s Office of Student Achievement, State Report Cards. Georgia Milestones 2016.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565484" y="1167063"/>
          <a:ext cx="7952874" cy="4764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226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Percent Low-Income and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Proficient + Distinguished 8th Grade Math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6527800"/>
            <a:ext cx="8001000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charset="0"/>
              </a:rPr>
              <a:t>Source: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charset="0"/>
              </a:rPr>
              <a:t> The Governor’s Office of Student Achievement, State Report Cards. Georgia Milestones 2016.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628650" y="1275348"/>
          <a:ext cx="7886700" cy="4776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9257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Percent Low-Income and HS Graduation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6421617"/>
            <a:ext cx="8001000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charset="0"/>
              </a:rPr>
              <a:t>Source: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charset="0"/>
              </a:rPr>
              <a:t> The Governor’s Office of Student Achievement, State Report Cards. Georgia Milestones 2016.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6127" y="6598391"/>
            <a:ext cx="8153400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charset="0"/>
              </a:rPr>
              <a:t>Note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charset="0"/>
              </a:rPr>
              <a:t>: Clay County Too Few to Count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276725" y="1106904"/>
          <a:ext cx="8238625" cy="5751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455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</TotalTime>
  <Words>174</Words>
  <Application>Microsoft Office PowerPoint</Application>
  <PresentationFormat>On-screen Show (4:3)</PresentationFormat>
  <Paragraphs>25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Adjacency</vt:lpstr>
      <vt:lpstr>Office Theme</vt:lpstr>
      <vt:lpstr>       Economics of Education   Regional Data  Region 3  Updated November 2017</vt:lpstr>
      <vt:lpstr>Profile of Child Wellbeing and Academic Achievement</vt:lpstr>
      <vt:lpstr>Teen Birth Rates Per 1,000</vt:lpstr>
      <vt:lpstr>Percent Teens Not Working or in School</vt:lpstr>
      <vt:lpstr>Percent Low-Income by School District</vt:lpstr>
      <vt:lpstr>Percent Low-Income and  Proficient + Distinguished 3rd Grade English Language Arts</vt:lpstr>
      <vt:lpstr>Percent Low-Income and  Proficient + Distinguished 8th Grade Math</vt:lpstr>
      <vt:lpstr>Percent Low-Income and HS Graduation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 of Child Wellbeing and Academic Achievement</dc:title>
  <dc:creator>Diane Hopkins</dc:creator>
  <cp:lastModifiedBy>Matt Cardoza</cp:lastModifiedBy>
  <cp:revision>59</cp:revision>
  <dcterms:created xsi:type="dcterms:W3CDTF">2017-03-15T21:06:52Z</dcterms:created>
  <dcterms:modified xsi:type="dcterms:W3CDTF">2017-11-08T17:06:13Z</dcterms:modified>
</cp:coreProperties>
</file>