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5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partnership\data\Econ%20of%20Ed%20Slides\2017%20Slides\Data%20FOR%20slides\GPEE%20Regional%20Data%20updated_4%20no%20cit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257794710733151E-2"/>
          <c:y val="3.0741819719366081E-2"/>
          <c:w val="0.67577534053463051"/>
          <c:h val="0.87789698743356781"/>
        </c:manualLayout>
      </c:layout>
      <c:lineChart>
        <c:grouping val="standard"/>
        <c:varyColors val="0"/>
        <c:ser>
          <c:idx val="0"/>
          <c:order val="0"/>
          <c:tx>
            <c:strRef>
              <c:f>'2'!$A$36</c:f>
              <c:strCache>
                <c:ptCount val="1"/>
                <c:pt idx="0">
                  <c:v>Banks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'2'!$B$36:$F$36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5F-4623-8539-686178FF8FD7}"/>
            </c:ext>
          </c:extLst>
        </c:ser>
        <c:ser>
          <c:idx val="1"/>
          <c:order val="1"/>
          <c:tx>
            <c:strRef>
              <c:f>'2'!$A$37</c:f>
              <c:strCache>
                <c:ptCount val="1"/>
                <c:pt idx="0">
                  <c:v>Dawson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'2'!$B$37:$F$37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5F-4623-8539-686178FF8FD7}"/>
            </c:ext>
          </c:extLst>
        </c:ser>
        <c:ser>
          <c:idx val="2"/>
          <c:order val="2"/>
          <c:tx>
            <c:strRef>
              <c:f>'2'!$A$38</c:f>
              <c:strCache>
                <c:ptCount val="1"/>
                <c:pt idx="0">
                  <c:v>Forsyth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'2'!$B$38:$F$38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5F-4623-8539-686178FF8FD7}"/>
            </c:ext>
          </c:extLst>
        </c:ser>
        <c:ser>
          <c:idx val="3"/>
          <c:order val="3"/>
          <c:tx>
            <c:strRef>
              <c:f>'2'!$A$39</c:f>
              <c:strCache>
                <c:ptCount val="1"/>
                <c:pt idx="0">
                  <c:v>Franklin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'2'!$B$39:$F$39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5F-4623-8539-686178FF8FD7}"/>
            </c:ext>
          </c:extLst>
        </c:ser>
        <c:ser>
          <c:idx val="4"/>
          <c:order val="4"/>
          <c:tx>
            <c:strRef>
              <c:f>'2'!$A$40</c:f>
              <c:strCache>
                <c:ptCount val="1"/>
                <c:pt idx="0">
                  <c:v>Habersham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'2'!$B$40:$F$40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B5F-4623-8539-686178FF8FD7}"/>
            </c:ext>
          </c:extLst>
        </c:ser>
        <c:ser>
          <c:idx val="5"/>
          <c:order val="5"/>
          <c:tx>
            <c:strRef>
              <c:f>'2'!$A$41</c:f>
              <c:strCache>
                <c:ptCount val="1"/>
                <c:pt idx="0">
                  <c:v>Hall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'2'!$B$41:$F$41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B5F-4623-8539-686178FF8FD7}"/>
            </c:ext>
          </c:extLst>
        </c:ser>
        <c:ser>
          <c:idx val="6"/>
          <c:order val="6"/>
          <c:tx>
            <c:strRef>
              <c:f>'2'!$A$42</c:f>
              <c:strCache>
                <c:ptCount val="1"/>
                <c:pt idx="0">
                  <c:v>Hart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'2'!$B$42:$F$42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B5F-4623-8539-686178FF8FD7}"/>
            </c:ext>
          </c:extLst>
        </c:ser>
        <c:ser>
          <c:idx val="7"/>
          <c:order val="7"/>
          <c:tx>
            <c:strRef>
              <c:f>'2'!$A$43</c:f>
              <c:strCache>
                <c:ptCount val="1"/>
                <c:pt idx="0">
                  <c:v>Lumpkin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'2'!$B$43:$F$43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B5F-4623-8539-686178FF8FD7}"/>
            </c:ext>
          </c:extLst>
        </c:ser>
        <c:ser>
          <c:idx val="8"/>
          <c:order val="8"/>
          <c:tx>
            <c:strRef>
              <c:f>'2'!$A$44</c:f>
              <c:strCache>
                <c:ptCount val="1"/>
                <c:pt idx="0">
                  <c:v>Rabun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'2'!$B$44:$F$44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B5F-4623-8539-686178FF8FD7}"/>
            </c:ext>
          </c:extLst>
        </c:ser>
        <c:ser>
          <c:idx val="9"/>
          <c:order val="9"/>
          <c:tx>
            <c:strRef>
              <c:f>'2'!$A$45</c:f>
              <c:strCache>
                <c:ptCount val="1"/>
                <c:pt idx="0">
                  <c:v>Stephens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'2'!$B$45:$F$45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B5F-4623-8539-686178FF8FD7}"/>
            </c:ext>
          </c:extLst>
        </c:ser>
        <c:ser>
          <c:idx val="10"/>
          <c:order val="10"/>
          <c:tx>
            <c:strRef>
              <c:f>'2'!$A$46</c:f>
              <c:strCache>
                <c:ptCount val="1"/>
                <c:pt idx="0">
                  <c:v>Towns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'2'!$B$46:$F$46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B5F-4623-8539-686178FF8FD7}"/>
            </c:ext>
          </c:extLst>
        </c:ser>
        <c:ser>
          <c:idx val="11"/>
          <c:order val="11"/>
          <c:tx>
            <c:strRef>
              <c:f>'2'!$A$47</c:f>
              <c:strCache>
                <c:ptCount val="1"/>
                <c:pt idx="0">
                  <c:v>Union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'2'!$B$47:$F$47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B5F-4623-8539-686178FF8FD7}"/>
            </c:ext>
          </c:extLst>
        </c:ser>
        <c:ser>
          <c:idx val="12"/>
          <c:order val="12"/>
          <c:tx>
            <c:strRef>
              <c:f>'2'!$A$48</c:f>
              <c:strCache>
                <c:ptCount val="1"/>
                <c:pt idx="0">
                  <c:v>White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'2'!$B$48:$F$48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B5F-4623-8539-686178FF8FD7}"/>
            </c:ext>
          </c:extLst>
        </c:ser>
        <c:ser>
          <c:idx val="13"/>
          <c:order val="13"/>
          <c:tx>
            <c:strRef>
              <c:f>'2'!$A$49</c:f>
              <c:strCache>
                <c:ptCount val="1"/>
                <c:pt idx="0">
                  <c:v>Georgia</c:v>
                </c:pt>
              </c:strCache>
            </c:strRef>
          </c:tx>
          <c:cat>
            <c:numRef>
              <c:f>'2'!$B$35:$F$35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'2'!$B$49:$F$49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B5F-4623-8539-686178FF8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881920"/>
        <c:axId val="102887808"/>
      </c:lineChart>
      <c:catAx>
        <c:axId val="1028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887808"/>
        <c:crosses val="autoZero"/>
        <c:auto val="1"/>
        <c:lblAlgn val="ctr"/>
        <c:lblOffset val="100"/>
        <c:noMultiLvlLbl val="0"/>
      </c:catAx>
      <c:valAx>
        <c:axId val="102887808"/>
        <c:scaling>
          <c:orientation val="minMax"/>
          <c:max val="7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88192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2918185574025471"/>
          <c:y val="2.7253770029888016E-2"/>
          <c:w val="0.16155888500048604"/>
          <c:h val="0.8809171003130781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'2'!$A$4</c:f>
              <c:strCache>
                <c:ptCount val="1"/>
                <c:pt idx="0">
                  <c:v>Banks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'2'!$B$4:$F$4</c:f>
              <c:numCache>
                <c:formatCode>0</c:formatCode>
                <c:ptCount val="5"/>
                <c:pt idx="0">
                  <c:v>37.9</c:v>
                </c:pt>
                <c:pt idx="1">
                  <c:v>25.1</c:v>
                </c:pt>
                <c:pt idx="2">
                  <c:v>45.1</c:v>
                </c:pt>
                <c:pt idx="3">
                  <c:v>32.9</c:v>
                </c:pt>
                <c:pt idx="4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22-45B7-9778-3CF3436371B1}"/>
            </c:ext>
          </c:extLst>
        </c:ser>
        <c:ser>
          <c:idx val="1"/>
          <c:order val="1"/>
          <c:tx>
            <c:strRef>
              <c:f>'2'!$A$5</c:f>
              <c:strCache>
                <c:ptCount val="1"/>
                <c:pt idx="0">
                  <c:v>Dawson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'2'!$B$5:$F$5</c:f>
              <c:numCache>
                <c:formatCode>0</c:formatCode>
                <c:ptCount val="5"/>
                <c:pt idx="0">
                  <c:v>33.6</c:v>
                </c:pt>
                <c:pt idx="1">
                  <c:v>20.6</c:v>
                </c:pt>
                <c:pt idx="2">
                  <c:v>29.5</c:v>
                </c:pt>
                <c:pt idx="3">
                  <c:v>19.7</c:v>
                </c:pt>
                <c:pt idx="4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22-45B7-9778-3CF3436371B1}"/>
            </c:ext>
          </c:extLst>
        </c:ser>
        <c:ser>
          <c:idx val="2"/>
          <c:order val="2"/>
          <c:tx>
            <c:strRef>
              <c:f>'2'!$A$6</c:f>
              <c:strCache>
                <c:ptCount val="1"/>
                <c:pt idx="0">
                  <c:v>Forsyth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'2'!$B$6:$F$6</c:f>
              <c:numCache>
                <c:formatCode>0</c:formatCode>
                <c:ptCount val="5"/>
                <c:pt idx="0">
                  <c:v>16.3</c:v>
                </c:pt>
                <c:pt idx="1">
                  <c:v>12</c:v>
                </c:pt>
                <c:pt idx="2">
                  <c:v>8.1999999999999993</c:v>
                </c:pt>
                <c:pt idx="3">
                  <c:v>7.7</c:v>
                </c:pt>
                <c:pt idx="4">
                  <c:v>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22-45B7-9778-3CF3436371B1}"/>
            </c:ext>
          </c:extLst>
        </c:ser>
        <c:ser>
          <c:idx val="3"/>
          <c:order val="3"/>
          <c:tx>
            <c:strRef>
              <c:f>'2'!$A$7</c:f>
              <c:strCache>
                <c:ptCount val="1"/>
                <c:pt idx="0">
                  <c:v>Franklin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'2'!$B$7:$F$7</c:f>
              <c:numCache>
                <c:formatCode>0</c:formatCode>
                <c:ptCount val="5"/>
                <c:pt idx="0">
                  <c:v>52.1</c:v>
                </c:pt>
                <c:pt idx="1">
                  <c:v>57.7</c:v>
                </c:pt>
                <c:pt idx="2">
                  <c:v>42.6</c:v>
                </c:pt>
                <c:pt idx="3">
                  <c:v>34.4</c:v>
                </c:pt>
                <c:pt idx="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22-45B7-9778-3CF3436371B1}"/>
            </c:ext>
          </c:extLst>
        </c:ser>
        <c:ser>
          <c:idx val="4"/>
          <c:order val="4"/>
          <c:tx>
            <c:strRef>
              <c:f>'2'!$A$8</c:f>
              <c:strCache>
                <c:ptCount val="1"/>
                <c:pt idx="0">
                  <c:v>Habersham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'2'!$B$8:$F$8</c:f>
              <c:numCache>
                <c:formatCode>0</c:formatCode>
                <c:ptCount val="5"/>
                <c:pt idx="0">
                  <c:v>37.799999999999997</c:v>
                </c:pt>
                <c:pt idx="1">
                  <c:v>36</c:v>
                </c:pt>
                <c:pt idx="2">
                  <c:v>35.299999999999997</c:v>
                </c:pt>
                <c:pt idx="3">
                  <c:v>31.7</c:v>
                </c:pt>
                <c:pt idx="4">
                  <c:v>27.4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22-45B7-9778-3CF3436371B1}"/>
            </c:ext>
          </c:extLst>
        </c:ser>
        <c:ser>
          <c:idx val="5"/>
          <c:order val="5"/>
          <c:tx>
            <c:strRef>
              <c:f>'2'!$A$9</c:f>
              <c:strCache>
                <c:ptCount val="1"/>
                <c:pt idx="0">
                  <c:v>Hall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'2'!$B$9:$F$9</c:f>
              <c:numCache>
                <c:formatCode>0</c:formatCode>
                <c:ptCount val="5"/>
                <c:pt idx="0">
                  <c:v>48.2</c:v>
                </c:pt>
                <c:pt idx="1">
                  <c:v>42.9</c:v>
                </c:pt>
                <c:pt idx="2">
                  <c:v>33.6</c:v>
                </c:pt>
                <c:pt idx="3">
                  <c:v>35</c:v>
                </c:pt>
                <c:pt idx="4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622-45B7-9778-3CF3436371B1}"/>
            </c:ext>
          </c:extLst>
        </c:ser>
        <c:ser>
          <c:idx val="6"/>
          <c:order val="6"/>
          <c:tx>
            <c:strRef>
              <c:f>'2'!$A$10</c:f>
              <c:strCache>
                <c:ptCount val="1"/>
                <c:pt idx="0">
                  <c:v>Hart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'2'!$B$10:$F$10</c:f>
              <c:numCache>
                <c:formatCode>0</c:formatCode>
                <c:ptCount val="5"/>
                <c:pt idx="0">
                  <c:v>39.299999999999997</c:v>
                </c:pt>
                <c:pt idx="1">
                  <c:v>53.2</c:v>
                </c:pt>
                <c:pt idx="2">
                  <c:v>36.1</c:v>
                </c:pt>
                <c:pt idx="3">
                  <c:v>49.4</c:v>
                </c:pt>
                <c:pt idx="4">
                  <c:v>42.1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622-45B7-9778-3CF3436371B1}"/>
            </c:ext>
          </c:extLst>
        </c:ser>
        <c:ser>
          <c:idx val="7"/>
          <c:order val="7"/>
          <c:tx>
            <c:strRef>
              <c:f>'2'!$A$11</c:f>
              <c:strCache>
                <c:ptCount val="1"/>
                <c:pt idx="0">
                  <c:v>Lumpkin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'2'!$B$11:$F$11</c:f>
              <c:numCache>
                <c:formatCode>0</c:formatCode>
                <c:ptCount val="5"/>
                <c:pt idx="0">
                  <c:v>34.700000000000003</c:v>
                </c:pt>
                <c:pt idx="1">
                  <c:v>10.5</c:v>
                </c:pt>
                <c:pt idx="2">
                  <c:v>14</c:v>
                </c:pt>
                <c:pt idx="3">
                  <c:v>15.4</c:v>
                </c:pt>
                <c:pt idx="4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622-45B7-9778-3CF3436371B1}"/>
            </c:ext>
          </c:extLst>
        </c:ser>
        <c:ser>
          <c:idx val="8"/>
          <c:order val="8"/>
          <c:tx>
            <c:strRef>
              <c:f>'2'!$A$12</c:f>
              <c:strCache>
                <c:ptCount val="1"/>
                <c:pt idx="0">
                  <c:v>Rabun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'2'!$B$12:$F$12</c:f>
              <c:numCache>
                <c:formatCode>0</c:formatCode>
                <c:ptCount val="5"/>
                <c:pt idx="0">
                  <c:v>21.4</c:v>
                </c:pt>
                <c:pt idx="1">
                  <c:v>27.7</c:v>
                </c:pt>
                <c:pt idx="2">
                  <c:v>32.299999999999997</c:v>
                </c:pt>
                <c:pt idx="3">
                  <c:v>37.9</c:v>
                </c:pt>
                <c:pt idx="4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622-45B7-9778-3CF3436371B1}"/>
            </c:ext>
          </c:extLst>
        </c:ser>
        <c:ser>
          <c:idx val="9"/>
          <c:order val="9"/>
          <c:tx>
            <c:strRef>
              <c:f>'2'!$A$13</c:f>
              <c:strCache>
                <c:ptCount val="1"/>
                <c:pt idx="0">
                  <c:v>Stephens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'2'!$B$13:$F$13</c:f>
              <c:numCache>
                <c:formatCode>0</c:formatCode>
                <c:ptCount val="5"/>
                <c:pt idx="0">
                  <c:v>31</c:v>
                </c:pt>
                <c:pt idx="1">
                  <c:v>53.2</c:v>
                </c:pt>
                <c:pt idx="2">
                  <c:v>34.700000000000003</c:v>
                </c:pt>
                <c:pt idx="3">
                  <c:v>34.5</c:v>
                </c:pt>
                <c:pt idx="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622-45B7-9778-3CF3436371B1}"/>
            </c:ext>
          </c:extLst>
        </c:ser>
        <c:ser>
          <c:idx val="10"/>
          <c:order val="10"/>
          <c:tx>
            <c:strRef>
              <c:f>'2'!$A$14</c:f>
              <c:strCache>
                <c:ptCount val="1"/>
                <c:pt idx="0">
                  <c:v>Towns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'2'!$B$14:$F$14</c:f>
              <c:numCache>
                <c:formatCode>0</c:formatCode>
                <c:ptCount val="5"/>
                <c:pt idx="0">
                  <c:v>15.9</c:v>
                </c:pt>
                <c:pt idx="1">
                  <c:v>22.9</c:v>
                </c:pt>
                <c:pt idx="2">
                  <c:v>9.6999999999999993</c:v>
                </c:pt>
                <c:pt idx="3">
                  <c:v>23.6</c:v>
                </c:pt>
                <c:pt idx="4">
                  <c:v>14.3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622-45B7-9778-3CF3436371B1}"/>
            </c:ext>
          </c:extLst>
        </c:ser>
        <c:ser>
          <c:idx val="11"/>
          <c:order val="11"/>
          <c:tx>
            <c:strRef>
              <c:f>'2'!$A$15</c:f>
              <c:strCache>
                <c:ptCount val="1"/>
                <c:pt idx="0">
                  <c:v>Union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'2'!$B$15:$F$15</c:f>
              <c:numCache>
                <c:formatCode>0</c:formatCode>
                <c:ptCount val="5"/>
                <c:pt idx="0">
                  <c:v>41.4</c:v>
                </c:pt>
                <c:pt idx="1">
                  <c:v>26.7</c:v>
                </c:pt>
                <c:pt idx="2">
                  <c:v>28.4</c:v>
                </c:pt>
                <c:pt idx="3">
                  <c:v>34</c:v>
                </c:pt>
                <c:pt idx="4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622-45B7-9778-3CF3436371B1}"/>
            </c:ext>
          </c:extLst>
        </c:ser>
        <c:ser>
          <c:idx val="12"/>
          <c:order val="12"/>
          <c:tx>
            <c:strRef>
              <c:f>'2'!$A$16</c:f>
              <c:strCache>
                <c:ptCount val="1"/>
                <c:pt idx="0">
                  <c:v>White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'2'!$B$16:$F$16</c:f>
              <c:numCache>
                <c:formatCode>0</c:formatCode>
                <c:ptCount val="5"/>
                <c:pt idx="0">
                  <c:v>26.3</c:v>
                </c:pt>
                <c:pt idx="1">
                  <c:v>19.100000000000001</c:v>
                </c:pt>
                <c:pt idx="2">
                  <c:v>28.2</c:v>
                </c:pt>
                <c:pt idx="3">
                  <c:v>19.5</c:v>
                </c:pt>
                <c:pt idx="4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622-45B7-9778-3CF3436371B1}"/>
            </c:ext>
          </c:extLst>
        </c:ser>
        <c:ser>
          <c:idx val="13"/>
          <c:order val="13"/>
          <c:tx>
            <c:strRef>
              <c:f>'2'!$A$17</c:f>
              <c:strCache>
                <c:ptCount val="1"/>
                <c:pt idx="0">
                  <c:v>Georgia</c:v>
                </c:pt>
              </c:strCache>
            </c:strRef>
          </c:tx>
          <c:cat>
            <c:numRef>
              <c:f>'2'!$B$3:$F$3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'2'!$B$17:$F$17</c:f>
              <c:numCache>
                <c:formatCode>0</c:formatCode>
                <c:ptCount val="5"/>
                <c:pt idx="0">
                  <c:v>37.9</c:v>
                </c:pt>
                <c:pt idx="1">
                  <c:v>33.6</c:v>
                </c:pt>
                <c:pt idx="2">
                  <c:v>30.3</c:v>
                </c:pt>
                <c:pt idx="3">
                  <c:v>28.3</c:v>
                </c:pt>
                <c:pt idx="4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622-45B7-9778-3CF343637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670208"/>
        <c:axId val="90671744"/>
      </c:lineChart>
      <c:catAx>
        <c:axId val="9067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90671744"/>
        <c:crosses val="autoZero"/>
        <c:auto val="1"/>
        <c:lblAlgn val="ctr"/>
        <c:lblOffset val="100"/>
        <c:noMultiLvlLbl val="0"/>
      </c:catAx>
      <c:valAx>
        <c:axId val="906717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90670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79854269212628"/>
          <c:y val="2.6394213488401864E-2"/>
          <c:w val="0.15719244723374326"/>
          <c:h val="0.8646679107600950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'2'!$H$4</c:f>
              <c:strCache>
                <c:ptCount val="1"/>
                <c:pt idx="0">
                  <c:v>Banks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'2'!$I$4:$M$4</c:f>
              <c:numCache>
                <c:formatCode>0%</c:formatCode>
                <c:ptCount val="5"/>
                <c:pt idx="0">
                  <c:v>0.11799999999999999</c:v>
                </c:pt>
                <c:pt idx="1">
                  <c:v>6.9000000000000006E-2</c:v>
                </c:pt>
                <c:pt idx="2">
                  <c:v>0.09</c:v>
                </c:pt>
                <c:pt idx="3">
                  <c:v>9.1999999999999998E-2</c:v>
                </c:pt>
                <c:pt idx="4">
                  <c:v>0.13100000000000001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6A-4693-961A-45EAB679AAE4}"/>
            </c:ext>
          </c:extLst>
        </c:ser>
        <c:ser>
          <c:idx val="1"/>
          <c:order val="1"/>
          <c:tx>
            <c:strRef>
              <c:f>'2'!$H$5</c:f>
              <c:strCache>
                <c:ptCount val="1"/>
                <c:pt idx="0">
                  <c:v>Dawson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'2'!$I$5:$M$5</c:f>
              <c:numCache>
                <c:formatCode>0%</c:formatCode>
                <c:ptCount val="5"/>
                <c:pt idx="0">
                  <c:v>0.128</c:v>
                </c:pt>
                <c:pt idx="1">
                  <c:v>0.112</c:v>
                </c:pt>
                <c:pt idx="2">
                  <c:v>0.111</c:v>
                </c:pt>
                <c:pt idx="3">
                  <c:v>9.9000000000000005E-2</c:v>
                </c:pt>
                <c:pt idx="4">
                  <c:v>6.4000000000000001E-2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6A-4693-961A-45EAB679AAE4}"/>
            </c:ext>
          </c:extLst>
        </c:ser>
        <c:ser>
          <c:idx val="2"/>
          <c:order val="2"/>
          <c:tx>
            <c:strRef>
              <c:f>'2'!$H$6</c:f>
              <c:strCache>
                <c:ptCount val="1"/>
                <c:pt idx="0">
                  <c:v>Forsyth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'2'!$I$6:$M$6</c:f>
              <c:numCache>
                <c:formatCode>0%</c:formatCode>
                <c:ptCount val="5"/>
                <c:pt idx="0">
                  <c:v>7.1999999999999995E-2</c:v>
                </c:pt>
                <c:pt idx="1">
                  <c:v>7.5999999999999998E-2</c:v>
                </c:pt>
                <c:pt idx="2">
                  <c:v>8.1000000000000003E-2</c:v>
                </c:pt>
                <c:pt idx="3">
                  <c:v>6.7000000000000004E-2</c:v>
                </c:pt>
                <c:pt idx="4">
                  <c:v>5.0999999999999997E-2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6A-4693-961A-45EAB679AAE4}"/>
            </c:ext>
          </c:extLst>
        </c:ser>
        <c:ser>
          <c:idx val="3"/>
          <c:order val="3"/>
          <c:tx>
            <c:strRef>
              <c:f>'2'!$H$7</c:f>
              <c:strCache>
                <c:ptCount val="1"/>
                <c:pt idx="0">
                  <c:v>Franklin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'2'!$I$7:$M$7</c:f>
              <c:numCache>
                <c:formatCode>0%</c:formatCode>
                <c:ptCount val="5"/>
                <c:pt idx="0">
                  <c:v>0.17100000000000001</c:v>
                </c:pt>
                <c:pt idx="1">
                  <c:v>0.19700000000000001</c:v>
                </c:pt>
                <c:pt idx="2">
                  <c:v>0.18</c:v>
                </c:pt>
                <c:pt idx="3">
                  <c:v>0.20300000000000001</c:v>
                </c:pt>
                <c:pt idx="4">
                  <c:v>0.22800000000000001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6A-4693-961A-45EAB679AAE4}"/>
            </c:ext>
          </c:extLst>
        </c:ser>
        <c:ser>
          <c:idx val="4"/>
          <c:order val="4"/>
          <c:tx>
            <c:strRef>
              <c:f>'2'!$H$8</c:f>
              <c:strCache>
                <c:ptCount val="1"/>
                <c:pt idx="0">
                  <c:v>Habersham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'2'!$I$8:$M$8</c:f>
              <c:numCache>
                <c:formatCode>0%</c:formatCode>
                <c:ptCount val="5"/>
                <c:pt idx="0">
                  <c:v>4.9000000000000002E-2</c:v>
                </c:pt>
                <c:pt idx="1">
                  <c:v>4.4999999999999998E-2</c:v>
                </c:pt>
                <c:pt idx="2">
                  <c:v>5.7000000000000002E-2</c:v>
                </c:pt>
                <c:pt idx="3">
                  <c:v>8.1000000000000003E-2</c:v>
                </c:pt>
                <c:pt idx="4">
                  <c:v>9.0999999999999998E-2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B6A-4693-961A-45EAB679AAE4}"/>
            </c:ext>
          </c:extLst>
        </c:ser>
        <c:ser>
          <c:idx val="5"/>
          <c:order val="5"/>
          <c:tx>
            <c:strRef>
              <c:f>'2'!$H$9</c:f>
              <c:strCache>
                <c:ptCount val="1"/>
                <c:pt idx="0">
                  <c:v>Hall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'2'!$I$9:$M$9</c:f>
              <c:numCache>
                <c:formatCode>0%</c:formatCode>
                <c:ptCount val="5"/>
                <c:pt idx="0">
                  <c:v>0.15</c:v>
                </c:pt>
                <c:pt idx="1">
                  <c:v>0.14199999999999999</c:v>
                </c:pt>
                <c:pt idx="2">
                  <c:v>0.13900000000000001</c:v>
                </c:pt>
                <c:pt idx="3">
                  <c:v>0.13300000000000001</c:v>
                </c:pt>
                <c:pt idx="4">
                  <c:v>7.6999999999999999E-2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B6A-4693-961A-45EAB679AAE4}"/>
            </c:ext>
          </c:extLst>
        </c:ser>
        <c:ser>
          <c:idx val="6"/>
          <c:order val="6"/>
          <c:tx>
            <c:strRef>
              <c:f>'2'!$H$10</c:f>
              <c:strCache>
                <c:ptCount val="1"/>
                <c:pt idx="0">
                  <c:v>Hart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'2'!$I$10:$M$10</c:f>
              <c:numCache>
                <c:formatCode>0%</c:formatCode>
                <c:ptCount val="5"/>
                <c:pt idx="0">
                  <c:v>0.105</c:v>
                </c:pt>
                <c:pt idx="1">
                  <c:v>9.5000000000000001E-2</c:v>
                </c:pt>
                <c:pt idx="2">
                  <c:v>8.2000000000000003E-2</c:v>
                </c:pt>
                <c:pt idx="3">
                  <c:v>5.0999999999999997E-2</c:v>
                </c:pt>
                <c:pt idx="4">
                  <c:v>0.14299999999999999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B6A-4693-961A-45EAB679AAE4}"/>
            </c:ext>
          </c:extLst>
        </c:ser>
        <c:ser>
          <c:idx val="7"/>
          <c:order val="7"/>
          <c:tx>
            <c:strRef>
              <c:f>'2'!$H$11</c:f>
              <c:strCache>
                <c:ptCount val="1"/>
                <c:pt idx="0">
                  <c:v>Lumpkin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'2'!$I$11:$M$11</c:f>
              <c:numCache>
                <c:formatCode>0%</c:formatCode>
                <c:ptCount val="5"/>
                <c:pt idx="0">
                  <c:v>2.5000000000000001E-2</c:v>
                </c:pt>
                <c:pt idx="1">
                  <c:v>1.7000000000000001E-2</c:v>
                </c:pt>
                <c:pt idx="2">
                  <c:v>2.5999999999999999E-2</c:v>
                </c:pt>
                <c:pt idx="3">
                  <c:v>2.9000000000000001E-2</c:v>
                </c:pt>
                <c:pt idx="4">
                  <c:v>2.3E-2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B6A-4693-961A-45EAB679AAE4}"/>
            </c:ext>
          </c:extLst>
        </c:ser>
        <c:ser>
          <c:idx val="8"/>
          <c:order val="8"/>
          <c:tx>
            <c:strRef>
              <c:f>'2'!$H$12</c:f>
              <c:strCache>
                <c:ptCount val="1"/>
                <c:pt idx="0">
                  <c:v>Rabun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'2'!$I$12:$M$12</c:f>
              <c:numCache>
                <c:formatCode>0%</c:formatCode>
                <c:ptCount val="5"/>
                <c:pt idx="0">
                  <c:v>0.115</c:v>
                </c:pt>
                <c:pt idx="1">
                  <c:v>0.13500000000000001</c:v>
                </c:pt>
                <c:pt idx="2">
                  <c:v>0.11899999999999999</c:v>
                </c:pt>
                <c:pt idx="3">
                  <c:v>0.158</c:v>
                </c:pt>
                <c:pt idx="4">
                  <c:v>5.8000000000000003E-2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B6A-4693-961A-45EAB679AAE4}"/>
            </c:ext>
          </c:extLst>
        </c:ser>
        <c:ser>
          <c:idx val="9"/>
          <c:order val="9"/>
          <c:tx>
            <c:strRef>
              <c:f>'2'!$H$13</c:f>
              <c:strCache>
                <c:ptCount val="1"/>
                <c:pt idx="0">
                  <c:v>Stephens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'2'!$I$13:$M$13</c:f>
              <c:numCache>
                <c:formatCode>0%</c:formatCode>
                <c:ptCount val="5"/>
                <c:pt idx="0">
                  <c:v>0.10100000000000001</c:v>
                </c:pt>
                <c:pt idx="1">
                  <c:v>0.08</c:v>
                </c:pt>
                <c:pt idx="2">
                  <c:v>0.14799999999999999</c:v>
                </c:pt>
                <c:pt idx="3">
                  <c:v>0.151</c:v>
                </c:pt>
                <c:pt idx="4">
                  <c:v>9.0999999999999998E-2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B6A-4693-961A-45EAB679AAE4}"/>
            </c:ext>
          </c:extLst>
        </c:ser>
        <c:ser>
          <c:idx val="10"/>
          <c:order val="10"/>
          <c:tx>
            <c:strRef>
              <c:f>'2'!$H$14</c:f>
              <c:strCache>
                <c:ptCount val="1"/>
                <c:pt idx="0">
                  <c:v>Towns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'2'!$I$14:$M$14</c:f>
              <c:numCache>
                <c:formatCode>0%</c:formatCode>
                <c:ptCount val="5"/>
                <c:pt idx="0">
                  <c:v>5.5E-2</c:v>
                </c:pt>
                <c:pt idx="1">
                  <c:v>4.2000000000000003E-2</c:v>
                </c:pt>
                <c:pt idx="2">
                  <c:v>4.2999999999999997E-2</c:v>
                </c:pt>
                <c:pt idx="3">
                  <c:v>4.8000000000000001E-2</c:v>
                </c:pt>
                <c:pt idx="4">
                  <c:v>2.8000000000000001E-2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B6A-4693-961A-45EAB679AAE4}"/>
            </c:ext>
          </c:extLst>
        </c:ser>
        <c:ser>
          <c:idx val="11"/>
          <c:order val="11"/>
          <c:tx>
            <c:strRef>
              <c:f>'2'!$H$15</c:f>
              <c:strCache>
                <c:ptCount val="1"/>
                <c:pt idx="0">
                  <c:v>Union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'2'!$I$15:$M$15</c:f>
              <c:numCache>
                <c:formatCode>0%</c:formatCode>
                <c:ptCount val="5"/>
                <c:pt idx="0">
                  <c:v>7.2999999999999995E-2</c:v>
                </c:pt>
                <c:pt idx="1">
                  <c:v>6.6000000000000003E-2</c:v>
                </c:pt>
                <c:pt idx="2">
                  <c:v>0.08</c:v>
                </c:pt>
                <c:pt idx="3">
                  <c:v>4.7E-2</c:v>
                </c:pt>
                <c:pt idx="4">
                  <c:v>2.9000000000000001E-2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B6A-4693-961A-45EAB679AAE4}"/>
            </c:ext>
          </c:extLst>
        </c:ser>
        <c:ser>
          <c:idx val="12"/>
          <c:order val="12"/>
          <c:tx>
            <c:strRef>
              <c:f>'2'!$H$16</c:f>
              <c:strCache>
                <c:ptCount val="1"/>
                <c:pt idx="0">
                  <c:v>White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'2'!$I$16:$M$16</c:f>
              <c:numCache>
                <c:formatCode>0%</c:formatCode>
                <c:ptCount val="5"/>
                <c:pt idx="0">
                  <c:v>0.13800000000000001</c:v>
                </c:pt>
                <c:pt idx="1">
                  <c:v>6.9000000000000006E-2</c:v>
                </c:pt>
                <c:pt idx="2">
                  <c:v>4.2999999999999997E-2</c:v>
                </c:pt>
                <c:pt idx="3">
                  <c:v>3.9E-2</c:v>
                </c:pt>
                <c:pt idx="4">
                  <c:v>5.1999999999999998E-2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B6A-4693-961A-45EAB679AAE4}"/>
            </c:ext>
          </c:extLst>
        </c:ser>
        <c:ser>
          <c:idx val="13"/>
          <c:order val="13"/>
          <c:tx>
            <c:strRef>
              <c:f>'2'!$H$17</c:f>
              <c:strCache>
                <c:ptCount val="1"/>
                <c:pt idx="0">
                  <c:v>Georgia</c:v>
                </c:pt>
              </c:strCache>
            </c:strRef>
          </c:tx>
          <c:cat>
            <c:strRef>
              <c:f>'2'!$I$3:$M$3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'2'!$I$17:$M$17</c:f>
              <c:numCache>
                <c:formatCode>0%</c:formatCode>
                <c:ptCount val="5"/>
                <c:pt idx="0">
                  <c:v>0.109</c:v>
                </c:pt>
                <c:pt idx="1">
                  <c:v>0.111</c:v>
                </c:pt>
                <c:pt idx="2">
                  <c:v>0.109</c:v>
                </c:pt>
                <c:pt idx="3">
                  <c:v>0.10400000000000001</c:v>
                </c:pt>
                <c:pt idx="4">
                  <c:v>9.8000000000000004E-2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B6A-4693-961A-45EAB679AA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238208"/>
        <c:axId val="92239744"/>
      </c:lineChart>
      <c:catAx>
        <c:axId val="9223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2239744"/>
        <c:crosses val="autoZero"/>
        <c:auto val="1"/>
        <c:lblAlgn val="ctr"/>
        <c:lblOffset val="100"/>
        <c:noMultiLvlLbl val="0"/>
      </c:catAx>
      <c:valAx>
        <c:axId val="92239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223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64745740807699"/>
          <c:y val="2.0495945643439862E-2"/>
          <c:w val="0.1639559053548994"/>
          <c:h val="0.9094063497799584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% Low-Income (GA 62%)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'2'!$O$4:$O$16</c:f>
              <c:strCache>
                <c:ptCount val="13"/>
                <c:pt idx="0">
                  <c:v>Stephens</c:v>
                </c:pt>
                <c:pt idx="1">
                  <c:v>Rabun</c:v>
                </c:pt>
                <c:pt idx="2">
                  <c:v>Banks</c:v>
                </c:pt>
                <c:pt idx="3">
                  <c:v>Habersham</c:v>
                </c:pt>
                <c:pt idx="4">
                  <c:v>Hart</c:v>
                </c:pt>
                <c:pt idx="5">
                  <c:v>Union</c:v>
                </c:pt>
                <c:pt idx="6">
                  <c:v>Franklin</c:v>
                </c:pt>
                <c:pt idx="7">
                  <c:v>Hall</c:v>
                </c:pt>
                <c:pt idx="8">
                  <c:v>White</c:v>
                </c:pt>
                <c:pt idx="9">
                  <c:v>Towns</c:v>
                </c:pt>
                <c:pt idx="10">
                  <c:v>Lumpkin</c:v>
                </c:pt>
                <c:pt idx="11">
                  <c:v>Dawson</c:v>
                </c:pt>
                <c:pt idx="12">
                  <c:v>Forsyth</c:v>
                </c:pt>
              </c:strCache>
            </c:strRef>
          </c:cat>
          <c:val>
            <c:numRef>
              <c:f>'2'!$P$4:$P$16</c:f>
              <c:numCache>
                <c:formatCode>0</c:formatCode>
                <c:ptCount val="13"/>
                <c:pt idx="0">
                  <c:v>74</c:v>
                </c:pt>
                <c:pt idx="1">
                  <c:v>66</c:v>
                </c:pt>
                <c:pt idx="2">
                  <c:v>64</c:v>
                </c:pt>
                <c:pt idx="3">
                  <c:v>63</c:v>
                </c:pt>
                <c:pt idx="4">
                  <c:v>61</c:v>
                </c:pt>
                <c:pt idx="5">
                  <c:v>60</c:v>
                </c:pt>
                <c:pt idx="6">
                  <c:v>59</c:v>
                </c:pt>
                <c:pt idx="7">
                  <c:v>59</c:v>
                </c:pt>
                <c:pt idx="8">
                  <c:v>57</c:v>
                </c:pt>
                <c:pt idx="9">
                  <c:v>55</c:v>
                </c:pt>
                <c:pt idx="10">
                  <c:v>51</c:v>
                </c:pt>
                <c:pt idx="11">
                  <c:v>46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F-45EC-8557-83715D32E0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2256896"/>
        <c:axId val="93340032"/>
      </c:barChart>
      <c:catAx>
        <c:axId val="92256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3340032"/>
        <c:crosses val="autoZero"/>
        <c:auto val="1"/>
        <c:lblAlgn val="ctr"/>
        <c:lblOffset val="100"/>
        <c:noMultiLvlLbl val="0"/>
      </c:catAx>
      <c:valAx>
        <c:axId val="933400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92256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23988454935759E-2"/>
          <c:y val="5.4250067569876576E-2"/>
          <c:w val="0.88240363826455037"/>
          <c:h val="0.558268145230188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'2'!$P$3</c:f>
              <c:strCache>
                <c:ptCount val="1"/>
                <c:pt idx="0">
                  <c:v>% Low-Income (GA 62%)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'2'!$O$4:$O$16</c:f>
              <c:strCache>
                <c:ptCount val="13"/>
                <c:pt idx="0">
                  <c:v>Stephens</c:v>
                </c:pt>
                <c:pt idx="1">
                  <c:v>Rabun</c:v>
                </c:pt>
                <c:pt idx="2">
                  <c:v>Banks</c:v>
                </c:pt>
                <c:pt idx="3">
                  <c:v>Habersham</c:v>
                </c:pt>
                <c:pt idx="4">
                  <c:v>Hart</c:v>
                </c:pt>
                <c:pt idx="5">
                  <c:v>Union</c:v>
                </c:pt>
                <c:pt idx="6">
                  <c:v>Franklin</c:v>
                </c:pt>
                <c:pt idx="7">
                  <c:v>Hall</c:v>
                </c:pt>
                <c:pt idx="8">
                  <c:v>White</c:v>
                </c:pt>
                <c:pt idx="9">
                  <c:v>Towns</c:v>
                </c:pt>
                <c:pt idx="10">
                  <c:v>Lumpkin</c:v>
                </c:pt>
                <c:pt idx="11">
                  <c:v>Dawson</c:v>
                </c:pt>
                <c:pt idx="12">
                  <c:v>Forsyth</c:v>
                </c:pt>
              </c:strCache>
            </c:strRef>
          </c:cat>
          <c:val>
            <c:numRef>
              <c:f>'2'!$P$4:$P$17</c:f>
              <c:numCache>
                <c:formatCode>0</c:formatCode>
                <c:ptCount val="14"/>
                <c:pt idx="0">
                  <c:v>74</c:v>
                </c:pt>
                <c:pt idx="1">
                  <c:v>66</c:v>
                </c:pt>
                <c:pt idx="2">
                  <c:v>64</c:v>
                </c:pt>
                <c:pt idx="3">
                  <c:v>63</c:v>
                </c:pt>
                <c:pt idx="4">
                  <c:v>61</c:v>
                </c:pt>
                <c:pt idx="5">
                  <c:v>60</c:v>
                </c:pt>
                <c:pt idx="6">
                  <c:v>59</c:v>
                </c:pt>
                <c:pt idx="7">
                  <c:v>59</c:v>
                </c:pt>
                <c:pt idx="8">
                  <c:v>57</c:v>
                </c:pt>
                <c:pt idx="9">
                  <c:v>55</c:v>
                </c:pt>
                <c:pt idx="10">
                  <c:v>51</c:v>
                </c:pt>
                <c:pt idx="11">
                  <c:v>46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2-4458-A837-3BAF05C448EE}"/>
            </c:ext>
          </c:extLst>
        </c:ser>
        <c:ser>
          <c:idx val="1"/>
          <c:order val="1"/>
          <c:tx>
            <c:strRef>
              <c:f>'2'!$Q$3</c:f>
              <c:strCache>
                <c:ptCount val="1"/>
                <c:pt idx="0">
                  <c:v>% Proficient+ (GA 36%)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3174550403426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D7-4443-ACE6-33C222DBF755}"/>
                </c:ext>
              </c:extLst>
            </c:dLbl>
            <c:dLbl>
              <c:idx val="1"/>
              <c:layout>
                <c:manualLayout>
                  <c:x val="4.5238091280256701E-3"/>
                  <c:y val="-2.70973212392773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D7-4443-ACE6-33C222DBF755}"/>
                </c:ext>
              </c:extLst>
            </c:dLbl>
            <c:dLbl>
              <c:idx val="2"/>
              <c:layout>
                <c:manualLayout>
                  <c:x val="3.0158727520171046E-3"/>
                  <c:y val="-5.41946424785547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D7-4443-ACE6-33C222DBF755}"/>
                </c:ext>
              </c:extLst>
            </c:dLbl>
            <c:dLbl>
              <c:idx val="3"/>
              <c:layout>
                <c:manualLayout>
                  <c:x val="3.0158727520171319E-3"/>
                  <c:y val="-2.70973212392773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D7-4443-ACE6-33C222DBF755}"/>
                </c:ext>
              </c:extLst>
            </c:dLbl>
            <c:dLbl>
              <c:idx val="4"/>
              <c:layout>
                <c:manualLayout>
                  <c:x val="4.52380912802569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D7-4443-ACE6-33C222DBF755}"/>
                </c:ext>
              </c:extLst>
            </c:dLbl>
            <c:dLbl>
              <c:idx val="5"/>
              <c:layout>
                <c:manualLayout>
                  <c:x val="3.0158727520170768E-3"/>
                  <c:y val="-2.70973212392773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D7-4443-ACE6-33C222DBF755}"/>
                </c:ext>
              </c:extLst>
            </c:dLbl>
            <c:dLbl>
              <c:idx val="6"/>
              <c:layout>
                <c:manualLayout>
                  <c:x val="1.507936376008565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D7-4443-ACE6-33C222DBF755}"/>
                </c:ext>
              </c:extLst>
            </c:dLbl>
            <c:dLbl>
              <c:idx val="7"/>
              <c:layout>
                <c:manualLayout>
                  <c:x val="6.0317455040342638E-3"/>
                  <c:y val="-2.9561055567103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D7-4443-ACE6-33C222DBF755}"/>
                </c:ext>
              </c:extLst>
            </c:dLbl>
            <c:dLbl>
              <c:idx val="8"/>
              <c:layout>
                <c:manualLayout>
                  <c:x val="1.5079363760085659E-3"/>
                  <c:y val="-5.41946424785547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D7-4443-ACE6-33C222DBF755}"/>
                </c:ext>
              </c:extLst>
            </c:dLbl>
            <c:dLbl>
              <c:idx val="9"/>
              <c:layout>
                <c:manualLayout>
                  <c:x val="1.507936376008565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D7-4443-ACE6-33C222DBF755}"/>
                </c:ext>
              </c:extLst>
            </c:dLbl>
            <c:dLbl>
              <c:idx val="10"/>
              <c:layout>
                <c:manualLayout>
                  <c:x val="6.0317455040343748E-3"/>
                  <c:y val="8.8683166701310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D7-4443-ACE6-33C222DBF755}"/>
                </c:ext>
              </c:extLst>
            </c:dLbl>
            <c:dLbl>
              <c:idx val="11"/>
              <c:layout>
                <c:manualLayout>
                  <c:x val="4.52380912802558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D7-4443-ACE6-33C222DBF75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'2'!$O$4:$O$16</c:f>
              <c:strCache>
                <c:ptCount val="13"/>
                <c:pt idx="0">
                  <c:v>Stephens</c:v>
                </c:pt>
                <c:pt idx="1">
                  <c:v>Rabun</c:v>
                </c:pt>
                <c:pt idx="2">
                  <c:v>Banks</c:v>
                </c:pt>
                <c:pt idx="3">
                  <c:v>Habersham</c:v>
                </c:pt>
                <c:pt idx="4">
                  <c:v>Hart</c:v>
                </c:pt>
                <c:pt idx="5">
                  <c:v>Union</c:v>
                </c:pt>
                <c:pt idx="6">
                  <c:v>Franklin</c:v>
                </c:pt>
                <c:pt idx="7">
                  <c:v>Hall</c:v>
                </c:pt>
                <c:pt idx="8">
                  <c:v>White</c:v>
                </c:pt>
                <c:pt idx="9">
                  <c:v>Towns</c:v>
                </c:pt>
                <c:pt idx="10">
                  <c:v>Lumpkin</c:v>
                </c:pt>
                <c:pt idx="11">
                  <c:v>Dawson</c:v>
                </c:pt>
                <c:pt idx="12">
                  <c:v>Forsyth</c:v>
                </c:pt>
              </c:strCache>
            </c:strRef>
          </c:cat>
          <c:val>
            <c:numRef>
              <c:f>'2'!$Q$4:$Q$16</c:f>
              <c:numCache>
                <c:formatCode>0</c:formatCode>
                <c:ptCount val="13"/>
                <c:pt idx="0">
                  <c:v>28</c:v>
                </c:pt>
                <c:pt idx="1">
                  <c:v>34</c:v>
                </c:pt>
                <c:pt idx="2">
                  <c:v>36</c:v>
                </c:pt>
                <c:pt idx="3">
                  <c:v>37</c:v>
                </c:pt>
                <c:pt idx="4">
                  <c:v>31</c:v>
                </c:pt>
                <c:pt idx="5">
                  <c:v>50</c:v>
                </c:pt>
                <c:pt idx="6">
                  <c:v>28</c:v>
                </c:pt>
                <c:pt idx="7">
                  <c:v>30</c:v>
                </c:pt>
                <c:pt idx="8">
                  <c:v>42</c:v>
                </c:pt>
                <c:pt idx="9">
                  <c:v>35</c:v>
                </c:pt>
                <c:pt idx="10">
                  <c:v>48.5</c:v>
                </c:pt>
                <c:pt idx="11">
                  <c:v>39</c:v>
                </c:pt>
                <c:pt idx="1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72-4458-A837-3BAF05C448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357568"/>
        <c:axId val="93359104"/>
      </c:barChart>
      <c:catAx>
        <c:axId val="93357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3359104"/>
        <c:crosses val="autoZero"/>
        <c:auto val="1"/>
        <c:lblAlgn val="ctr"/>
        <c:lblOffset val="100"/>
        <c:noMultiLvlLbl val="0"/>
      </c:catAx>
      <c:valAx>
        <c:axId val="9335910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93357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27387852871954"/>
          <c:y val="0.85304733749158856"/>
          <c:w val="0.70515711865891972"/>
          <c:h val="0.144959383885139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66404942355118E-2"/>
          <c:y val="4.2509682790135221E-2"/>
          <c:w val="0.92243241493909467"/>
          <c:h val="0.56549518151436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'2'!$P$3</c:f>
              <c:strCache>
                <c:ptCount val="1"/>
                <c:pt idx="0">
                  <c:v>% Low-Income (GA 62%)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'2'!$O$4:$O$16</c:f>
              <c:strCache>
                <c:ptCount val="13"/>
                <c:pt idx="0">
                  <c:v>Stephens</c:v>
                </c:pt>
                <c:pt idx="1">
                  <c:v>Rabun</c:v>
                </c:pt>
                <c:pt idx="2">
                  <c:v>Banks</c:v>
                </c:pt>
                <c:pt idx="3">
                  <c:v>Habersham</c:v>
                </c:pt>
                <c:pt idx="4">
                  <c:v>Hart</c:v>
                </c:pt>
                <c:pt idx="5">
                  <c:v>Union</c:v>
                </c:pt>
                <c:pt idx="6">
                  <c:v>Franklin</c:v>
                </c:pt>
                <c:pt idx="7">
                  <c:v>Hall</c:v>
                </c:pt>
                <c:pt idx="8">
                  <c:v>White</c:v>
                </c:pt>
                <c:pt idx="9">
                  <c:v>Towns</c:v>
                </c:pt>
                <c:pt idx="10">
                  <c:v>Lumpkin</c:v>
                </c:pt>
                <c:pt idx="11">
                  <c:v>Dawson</c:v>
                </c:pt>
                <c:pt idx="12">
                  <c:v>Forsyth</c:v>
                </c:pt>
              </c:strCache>
            </c:strRef>
          </c:cat>
          <c:val>
            <c:numRef>
              <c:f>'2'!$P$4:$P$17</c:f>
              <c:numCache>
                <c:formatCode>0</c:formatCode>
                <c:ptCount val="14"/>
                <c:pt idx="0">
                  <c:v>74</c:v>
                </c:pt>
                <c:pt idx="1">
                  <c:v>66</c:v>
                </c:pt>
                <c:pt idx="2">
                  <c:v>64</c:v>
                </c:pt>
                <c:pt idx="3">
                  <c:v>63</c:v>
                </c:pt>
                <c:pt idx="4">
                  <c:v>61</c:v>
                </c:pt>
                <c:pt idx="5">
                  <c:v>60</c:v>
                </c:pt>
                <c:pt idx="6">
                  <c:v>59</c:v>
                </c:pt>
                <c:pt idx="7">
                  <c:v>59</c:v>
                </c:pt>
                <c:pt idx="8">
                  <c:v>57</c:v>
                </c:pt>
                <c:pt idx="9">
                  <c:v>55</c:v>
                </c:pt>
                <c:pt idx="10">
                  <c:v>51</c:v>
                </c:pt>
                <c:pt idx="11">
                  <c:v>46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EB-4DA9-9C85-4E19CC92073B}"/>
            </c:ext>
          </c:extLst>
        </c:ser>
        <c:ser>
          <c:idx val="2"/>
          <c:order val="1"/>
          <c:tx>
            <c:strRef>
              <c:f>'2'!$R$3</c:f>
              <c:strCache>
                <c:ptCount val="1"/>
                <c:pt idx="0">
                  <c:v>% Proficient+ (GA 41%)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6.2000328308824959E-3"/>
                  <c:y val="-2.71632536611164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F0-4645-9985-4E937D285B80}"/>
                </c:ext>
              </c:extLst>
            </c:dLbl>
            <c:dLbl>
              <c:idx val="1"/>
              <c:layout>
                <c:manualLayout>
                  <c:x val="3.1000164154412549E-3"/>
                  <c:y val="-2.96329826763716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F0-4645-9985-4E937D285B80}"/>
                </c:ext>
              </c:extLst>
            </c:dLbl>
            <c:dLbl>
              <c:idx val="2"/>
              <c:layout>
                <c:manualLayout>
                  <c:x val="3.1000164154412267E-3"/>
                  <c:y val="-2.71632536611164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F0-4645-9985-4E937D285B80}"/>
                </c:ext>
              </c:extLst>
            </c:dLbl>
            <c:dLbl>
              <c:idx val="3"/>
              <c:layout>
                <c:manualLayout>
                  <c:x val="3.1000164154412549E-3"/>
                  <c:y val="2.71632536611164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F0-4645-9985-4E937D285B80}"/>
                </c:ext>
              </c:extLst>
            </c:dLbl>
            <c:dLbl>
              <c:idx val="4"/>
              <c:layout>
                <c:manualLayout>
                  <c:x val="1.0850057454044392E-2"/>
                  <c:y val="8.8898948029114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F0-4645-9985-4E937D285B80}"/>
                </c:ext>
              </c:extLst>
            </c:dLbl>
            <c:dLbl>
              <c:idx val="5"/>
              <c:layout>
                <c:manualLayout>
                  <c:x val="6.145883679472752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F0-4645-9985-4E937D285B80}"/>
                </c:ext>
              </c:extLst>
            </c:dLbl>
            <c:dLbl>
              <c:idx val="6"/>
              <c:layout>
                <c:manualLayout>
                  <c:x val="4.6500246231617687E-3"/>
                  <c:y val="-5.43265073222329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F0-4645-9985-4E937D285B80}"/>
                </c:ext>
              </c:extLst>
            </c:dLbl>
            <c:dLbl>
              <c:idx val="7"/>
              <c:layout>
                <c:manualLayout>
                  <c:x val="6.20003283088262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F0-4645-9985-4E937D285B80}"/>
                </c:ext>
              </c:extLst>
            </c:dLbl>
            <c:dLbl>
              <c:idx val="8"/>
              <c:layout>
                <c:manualLayout>
                  <c:x val="4.650024623161882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F0-4645-9985-4E937D285B80}"/>
                </c:ext>
              </c:extLst>
            </c:dLbl>
            <c:dLbl>
              <c:idx val="9"/>
              <c:layout>
                <c:manualLayout>
                  <c:x val="3.1000164154412549E-3"/>
                  <c:y val="-5.9265965352743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F0-4645-9985-4E937D285B80}"/>
                </c:ext>
              </c:extLst>
            </c:dLbl>
            <c:dLbl>
              <c:idx val="10"/>
              <c:layout>
                <c:manualLayout>
                  <c:x val="6.20003283088239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F0-4645-9985-4E937D285B80}"/>
                </c:ext>
              </c:extLst>
            </c:dLbl>
            <c:dLbl>
              <c:idx val="11"/>
              <c:layout>
                <c:manualLayout>
                  <c:x val="3.10001641544125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F0-4645-9985-4E937D285B8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'2'!$O$4:$O$16</c:f>
              <c:strCache>
                <c:ptCount val="13"/>
                <c:pt idx="0">
                  <c:v>Stephens</c:v>
                </c:pt>
                <c:pt idx="1">
                  <c:v>Rabun</c:v>
                </c:pt>
                <c:pt idx="2">
                  <c:v>Banks</c:v>
                </c:pt>
                <c:pt idx="3">
                  <c:v>Habersham</c:v>
                </c:pt>
                <c:pt idx="4">
                  <c:v>Hart</c:v>
                </c:pt>
                <c:pt idx="5">
                  <c:v>Union</c:v>
                </c:pt>
                <c:pt idx="6">
                  <c:v>Franklin</c:v>
                </c:pt>
                <c:pt idx="7">
                  <c:v>Hall</c:v>
                </c:pt>
                <c:pt idx="8">
                  <c:v>White</c:v>
                </c:pt>
                <c:pt idx="9">
                  <c:v>Towns</c:v>
                </c:pt>
                <c:pt idx="10">
                  <c:v>Lumpkin</c:v>
                </c:pt>
                <c:pt idx="11">
                  <c:v>Dawson</c:v>
                </c:pt>
                <c:pt idx="12">
                  <c:v>Forsyth</c:v>
                </c:pt>
              </c:strCache>
            </c:strRef>
          </c:cat>
          <c:val>
            <c:numRef>
              <c:f>'2'!$R$4:$R$16</c:f>
              <c:numCache>
                <c:formatCode>0</c:formatCode>
                <c:ptCount val="13"/>
                <c:pt idx="0">
                  <c:v>51</c:v>
                </c:pt>
                <c:pt idx="1">
                  <c:v>53</c:v>
                </c:pt>
                <c:pt idx="2">
                  <c:v>53</c:v>
                </c:pt>
                <c:pt idx="3">
                  <c:v>58</c:v>
                </c:pt>
                <c:pt idx="4">
                  <c:v>28</c:v>
                </c:pt>
                <c:pt idx="5">
                  <c:v>67</c:v>
                </c:pt>
                <c:pt idx="6">
                  <c:v>36</c:v>
                </c:pt>
                <c:pt idx="7">
                  <c:v>44</c:v>
                </c:pt>
                <c:pt idx="8">
                  <c:v>48</c:v>
                </c:pt>
                <c:pt idx="9">
                  <c:v>61</c:v>
                </c:pt>
                <c:pt idx="10">
                  <c:v>40</c:v>
                </c:pt>
                <c:pt idx="11">
                  <c:v>33</c:v>
                </c:pt>
                <c:pt idx="1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EB-4DA9-9C85-4E19CC9207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770944"/>
        <c:axId val="102776832"/>
      </c:barChart>
      <c:catAx>
        <c:axId val="102770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2776832"/>
        <c:crosses val="autoZero"/>
        <c:auto val="1"/>
        <c:lblAlgn val="ctr"/>
        <c:lblOffset val="100"/>
        <c:noMultiLvlLbl val="0"/>
      </c:catAx>
      <c:valAx>
        <c:axId val="1027768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02770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71566054243222E-2"/>
          <c:y val="5.057471264367816E-2"/>
          <c:w val="0.90530621172353454"/>
          <c:h val="0.53946058466829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'2'!$P$3</c:f>
              <c:strCache>
                <c:ptCount val="1"/>
                <c:pt idx="0">
                  <c:v>% Low-Income (GA 62%)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'2'!$O$4:$O$16</c:f>
              <c:strCache>
                <c:ptCount val="13"/>
                <c:pt idx="0">
                  <c:v>Stephens</c:v>
                </c:pt>
                <c:pt idx="1">
                  <c:v>Rabun</c:v>
                </c:pt>
                <c:pt idx="2">
                  <c:v>Banks</c:v>
                </c:pt>
                <c:pt idx="3">
                  <c:v>Habersham</c:v>
                </c:pt>
                <c:pt idx="4">
                  <c:v>Hart</c:v>
                </c:pt>
                <c:pt idx="5">
                  <c:v>Union</c:v>
                </c:pt>
                <c:pt idx="6">
                  <c:v>Franklin</c:v>
                </c:pt>
                <c:pt idx="7">
                  <c:v>Hall</c:v>
                </c:pt>
                <c:pt idx="8">
                  <c:v>White</c:v>
                </c:pt>
                <c:pt idx="9">
                  <c:v>Towns</c:v>
                </c:pt>
                <c:pt idx="10">
                  <c:v>Lumpkin</c:v>
                </c:pt>
                <c:pt idx="11">
                  <c:v>Dawson</c:v>
                </c:pt>
                <c:pt idx="12">
                  <c:v>Forsyth</c:v>
                </c:pt>
              </c:strCache>
            </c:strRef>
          </c:cat>
          <c:val>
            <c:numRef>
              <c:f>'2'!$P$4:$P$16</c:f>
              <c:numCache>
                <c:formatCode>0</c:formatCode>
                <c:ptCount val="13"/>
                <c:pt idx="0">
                  <c:v>74</c:v>
                </c:pt>
                <c:pt idx="1">
                  <c:v>66</c:v>
                </c:pt>
                <c:pt idx="2">
                  <c:v>64</c:v>
                </c:pt>
                <c:pt idx="3">
                  <c:v>63</c:v>
                </c:pt>
                <c:pt idx="4">
                  <c:v>61</c:v>
                </c:pt>
                <c:pt idx="5">
                  <c:v>60</c:v>
                </c:pt>
                <c:pt idx="6">
                  <c:v>59</c:v>
                </c:pt>
                <c:pt idx="7">
                  <c:v>59</c:v>
                </c:pt>
                <c:pt idx="8">
                  <c:v>57</c:v>
                </c:pt>
                <c:pt idx="9">
                  <c:v>55</c:v>
                </c:pt>
                <c:pt idx="10">
                  <c:v>51</c:v>
                </c:pt>
                <c:pt idx="11">
                  <c:v>46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9-41B6-9F31-DD5122965254}"/>
            </c:ext>
          </c:extLst>
        </c:ser>
        <c:ser>
          <c:idx val="3"/>
          <c:order val="1"/>
          <c:tx>
            <c:strRef>
              <c:f>'2'!$S$3</c:f>
              <c:strCache>
                <c:ptCount val="1"/>
                <c:pt idx="0">
                  <c:v>Graduation Rate (81%)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'2'!$O$4:$O$16</c:f>
              <c:strCache>
                <c:ptCount val="13"/>
                <c:pt idx="0">
                  <c:v>Stephens</c:v>
                </c:pt>
                <c:pt idx="1">
                  <c:v>Rabun</c:v>
                </c:pt>
                <c:pt idx="2">
                  <c:v>Banks</c:v>
                </c:pt>
                <c:pt idx="3">
                  <c:v>Habersham</c:v>
                </c:pt>
                <c:pt idx="4">
                  <c:v>Hart</c:v>
                </c:pt>
                <c:pt idx="5">
                  <c:v>Union</c:v>
                </c:pt>
                <c:pt idx="6">
                  <c:v>Franklin</c:v>
                </c:pt>
                <c:pt idx="7">
                  <c:v>Hall</c:v>
                </c:pt>
                <c:pt idx="8">
                  <c:v>White</c:v>
                </c:pt>
                <c:pt idx="9">
                  <c:v>Towns</c:v>
                </c:pt>
                <c:pt idx="10">
                  <c:v>Lumpkin</c:v>
                </c:pt>
                <c:pt idx="11">
                  <c:v>Dawson</c:v>
                </c:pt>
                <c:pt idx="12">
                  <c:v>Forsyth</c:v>
                </c:pt>
              </c:strCache>
            </c:strRef>
          </c:cat>
          <c:val>
            <c:numRef>
              <c:f>'2'!$S$4:$S$16</c:f>
              <c:numCache>
                <c:formatCode>0</c:formatCode>
                <c:ptCount val="13"/>
                <c:pt idx="0">
                  <c:v>85</c:v>
                </c:pt>
                <c:pt idx="1">
                  <c:v>92</c:v>
                </c:pt>
                <c:pt idx="2">
                  <c:v>90</c:v>
                </c:pt>
                <c:pt idx="3">
                  <c:v>90</c:v>
                </c:pt>
                <c:pt idx="4">
                  <c:v>97</c:v>
                </c:pt>
                <c:pt idx="5">
                  <c:v>97</c:v>
                </c:pt>
                <c:pt idx="6">
                  <c:v>89</c:v>
                </c:pt>
                <c:pt idx="7">
                  <c:v>84</c:v>
                </c:pt>
                <c:pt idx="8">
                  <c:v>94.76</c:v>
                </c:pt>
                <c:pt idx="9">
                  <c:v>92</c:v>
                </c:pt>
                <c:pt idx="10">
                  <c:v>90</c:v>
                </c:pt>
                <c:pt idx="11">
                  <c:v>97</c:v>
                </c:pt>
                <c:pt idx="1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9-41B6-9F31-DD51229652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811136"/>
        <c:axId val="102812672"/>
      </c:barChart>
      <c:catAx>
        <c:axId val="10281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2812672"/>
        <c:crosses val="autoZero"/>
        <c:auto val="1"/>
        <c:lblAlgn val="ctr"/>
        <c:lblOffset val="100"/>
        <c:noMultiLvlLbl val="0"/>
      </c:catAx>
      <c:valAx>
        <c:axId val="10281267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02811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548659810828506"/>
          <c:y val="0.82593512727188967"/>
          <c:w val="0.74175851448121222"/>
          <c:h val="0.1025130143093379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E60DB-2A96-49C6-BA3B-E42C52D8E2A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B04AF-160B-4740-A8D7-8CE86B77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6368E-3EEC-AE4B-8A09-BF9815A628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96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71FE8-0850-43DF-824D-2706B897ED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7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71FE8-0850-43DF-824D-2706B897ED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1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71FE8-0850-43DF-824D-2706B897ED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80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71FE8-0850-43DF-824D-2706B897ED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5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71FE8-0850-43DF-824D-2706B897EDF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28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71FE8-0850-43DF-824D-2706B897ED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51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71FE8-0850-43DF-824D-2706B897ED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3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4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2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5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8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7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19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41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7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36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34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130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76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8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18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6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9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3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7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8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EB64C-8B3B-499D-8A77-7B2C19E8DF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97F08-9162-4F34-8D53-739F390D8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6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7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632" y="1967344"/>
            <a:ext cx="7744968" cy="2974110"/>
          </a:xfrm>
        </p:spPr>
        <p:txBody>
          <a:bodyPr/>
          <a:lstStyle/>
          <a:p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200" b="1" dirty="0"/>
              <a:t>Economics of Education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Regional Data</a:t>
            </a:r>
            <a:br>
              <a:rPr lang="en-US" sz="3200" dirty="0"/>
            </a:br>
            <a:br>
              <a:rPr lang="en-US" sz="3200" dirty="0"/>
            </a:br>
            <a:r>
              <a:rPr lang="en-US" sz="2400" dirty="0"/>
              <a:t>Region 2</a:t>
            </a:r>
            <a:br>
              <a:rPr lang="en-US" sz="2400" dirty="0"/>
            </a:br>
            <a:br>
              <a:rPr lang="en-US" sz="2400" dirty="0"/>
            </a:br>
            <a:r>
              <a:rPr lang="en-US" sz="1800" i="1" dirty="0"/>
              <a:t>Updated November 2017</a:t>
            </a:r>
            <a:endParaRPr lang="en-US" sz="2400" i="1" dirty="0"/>
          </a:p>
        </p:txBody>
      </p:sp>
      <p:pic>
        <p:nvPicPr>
          <p:cNvPr id="4" name="Picture 3" descr="GPEE Logo Final_Vertica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191" y="4572000"/>
            <a:ext cx="1898409" cy="205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6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Profile of Child Wellbeing and Academic Achievement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400802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Source</a:t>
            </a:r>
            <a:r>
              <a:rPr lang="en-US" sz="1200" dirty="0"/>
              <a:t>: Georgia Kids Count, Georgia Family Connection Partnership, http://www.gafcp.org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642644"/>
              </p:ext>
            </p:extLst>
          </p:nvPr>
        </p:nvGraphicFramePr>
        <p:xfrm>
          <a:off x="457200" y="1010653"/>
          <a:ext cx="8229600" cy="511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927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Teen Birth Rates Per 1,000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400802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Source</a:t>
            </a:r>
            <a:r>
              <a:rPr lang="en-US" sz="1200" dirty="0"/>
              <a:t>: Georgia Kids Count, Georgia Family Connection Partnership, http://www.gafcp.org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865281"/>
              </p:ext>
            </p:extLst>
          </p:nvPr>
        </p:nvGraphicFramePr>
        <p:xfrm>
          <a:off x="457200" y="1143000"/>
          <a:ext cx="8458199" cy="507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474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Percent Teens Not Working or in School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400802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Source</a:t>
            </a:r>
            <a:r>
              <a:rPr lang="en-US" sz="1200" dirty="0"/>
              <a:t>: Georgia Kids Count, Georgia Family Connection Partnership, http://www.gafcp.org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415782"/>
              </p:ext>
            </p:extLst>
          </p:nvPr>
        </p:nvGraphicFramePr>
        <p:xfrm>
          <a:off x="493295" y="1295400"/>
          <a:ext cx="8109284" cy="4864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81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Percent Low-Income by School District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6527800"/>
            <a:ext cx="80010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300" u="sng" dirty="0">
                <a:cs typeface="Times New Roman" charset="0"/>
              </a:rPr>
              <a:t>Source:</a:t>
            </a:r>
            <a:r>
              <a:rPr lang="en-US" sz="1300" dirty="0">
                <a:cs typeface="Times New Roman" charset="0"/>
              </a:rPr>
              <a:t> The Governor’s Office of Student Achievement, State Report Cards. Georgia Milestones 2016.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070162"/>
              </p:ext>
            </p:extLst>
          </p:nvPr>
        </p:nvGraphicFramePr>
        <p:xfrm>
          <a:off x="445168" y="1540042"/>
          <a:ext cx="8070182" cy="452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256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3" y="365126"/>
            <a:ext cx="8542421" cy="132556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Percent Low-Income and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Proficient + Distinguished 3</a:t>
            </a:r>
            <a:r>
              <a:rPr lang="en-US" sz="3200" b="1" baseline="30000" dirty="0">
                <a:solidFill>
                  <a:srgbClr val="002060"/>
                </a:solidFill>
              </a:rPr>
              <a:t>rd</a:t>
            </a:r>
            <a:r>
              <a:rPr lang="en-US" sz="3200" b="1" dirty="0">
                <a:solidFill>
                  <a:srgbClr val="002060"/>
                </a:solidFill>
              </a:rPr>
              <a:t> Grade English Language Arts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6527800"/>
            <a:ext cx="80010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300" u="sng" dirty="0">
                <a:cs typeface="Times New Roman" charset="0"/>
              </a:rPr>
              <a:t>Source:</a:t>
            </a:r>
            <a:r>
              <a:rPr lang="en-US" sz="1300" dirty="0">
                <a:cs typeface="Times New Roman" charset="0"/>
              </a:rPr>
              <a:t> The Governor’s Office of Student Achievement, State Report Cards. Georgia Milestones 2016.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779932"/>
              </p:ext>
            </p:extLst>
          </p:nvPr>
        </p:nvGraphicFramePr>
        <p:xfrm>
          <a:off x="324853" y="1690689"/>
          <a:ext cx="8337885" cy="4530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226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Percent Low-Income and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Proficient + Distinguished 8th Grade Math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6527800"/>
            <a:ext cx="80010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300" u="sng" dirty="0">
                <a:cs typeface="Times New Roman" charset="0"/>
              </a:rPr>
              <a:t>Source:</a:t>
            </a:r>
            <a:r>
              <a:rPr lang="en-US" sz="1300" dirty="0">
                <a:cs typeface="Times New Roman" charset="0"/>
              </a:rPr>
              <a:t> The Governor’s Office of Student Achievement, State Report Cards. Georgia Milestones 2016.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100751"/>
              </p:ext>
            </p:extLst>
          </p:nvPr>
        </p:nvGraphicFramePr>
        <p:xfrm>
          <a:off x="517358" y="1802674"/>
          <a:ext cx="8193505" cy="4285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925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Percent Low-Income and HS Graduation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6421617"/>
            <a:ext cx="80010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300" u="sng" dirty="0">
                <a:cs typeface="Times New Roman" charset="0"/>
              </a:rPr>
              <a:t>Source:</a:t>
            </a:r>
            <a:r>
              <a:rPr lang="en-US" sz="1300" dirty="0">
                <a:cs typeface="Times New Roman" charset="0"/>
              </a:rPr>
              <a:t> The Governor’s Office of Student Achievement, State Report Cards. Georgia Milestones 2016.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127" y="6598391"/>
            <a:ext cx="81534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300" u="sng" dirty="0">
                <a:cs typeface="Times New Roman" charset="0"/>
              </a:rPr>
              <a:t>Note</a:t>
            </a:r>
            <a:r>
              <a:rPr lang="en-US" sz="1300" dirty="0">
                <a:cs typeface="Times New Roman" charset="0"/>
              </a:rPr>
              <a:t>: Clay County Too Few to Count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8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960345"/>
              </p:ext>
            </p:extLst>
          </p:nvPr>
        </p:nvGraphicFramePr>
        <p:xfrm>
          <a:off x="628650" y="1306286"/>
          <a:ext cx="7958001" cy="5115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45562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</TotalTime>
  <Words>197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Office Theme</vt:lpstr>
      <vt:lpstr>Adjacency</vt:lpstr>
      <vt:lpstr>       Economics of Education   Regional Data  Region 2  Updated November 2017</vt:lpstr>
      <vt:lpstr>Profile of Child Wellbeing and Academic Achievement</vt:lpstr>
      <vt:lpstr>Teen Birth Rates Per 1,000</vt:lpstr>
      <vt:lpstr>Percent Teens Not Working or in School</vt:lpstr>
      <vt:lpstr>Percent Low-Income by School District</vt:lpstr>
      <vt:lpstr>Percent Low-Income and  Proficient + Distinguished 3rd Grade English Language Arts</vt:lpstr>
      <vt:lpstr>Percent Low-Income and  Proficient + Distinguished 8th Grade Math</vt:lpstr>
      <vt:lpstr>Percent Low-Income and HS Graduation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 of Child Wellbeing and Academic Achievement</dc:title>
  <dc:creator>Diane Hopkins</dc:creator>
  <cp:lastModifiedBy>Matt Cardoza</cp:lastModifiedBy>
  <cp:revision>54</cp:revision>
  <dcterms:created xsi:type="dcterms:W3CDTF">2017-03-15T21:06:52Z</dcterms:created>
  <dcterms:modified xsi:type="dcterms:W3CDTF">2017-12-01T14:21:20Z</dcterms:modified>
</cp:coreProperties>
</file>