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19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36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36686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2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2618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38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53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7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2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36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2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49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7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286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331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94DE7-CF91-432B-9C01-ADB0A36B4F64}" type="datetimeFigureOut">
              <a:rPr lang="en-US" smtClean="0"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E8DC933-A857-4B79-9F6E-E7D735C43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1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doe.org/ess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6341359" cy="1646302"/>
          </a:xfrm>
        </p:spPr>
        <p:txBody>
          <a:bodyPr/>
          <a:lstStyle/>
          <a:p>
            <a:r>
              <a:rPr lang="en-US" dirty="0"/>
              <a:t>Georgia’s ESSA Webinar -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6480696" cy="1096899"/>
          </a:xfrm>
        </p:spPr>
        <p:txBody>
          <a:bodyPr/>
          <a:lstStyle/>
          <a:p>
            <a:r>
              <a:rPr lang="en-US" dirty="0"/>
              <a:t>December 6, 2016</a:t>
            </a:r>
          </a:p>
        </p:txBody>
      </p:sp>
      <p:pic>
        <p:nvPicPr>
          <p:cNvPr id="1026" name="Picture 2" descr="http://betterstandards4georgia.com/wp-content/uploads/2014/01/bsb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7" y="6048784"/>
            <a:ext cx="25241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475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19407" cy="3880773"/>
          </a:xfrm>
        </p:spPr>
        <p:txBody>
          <a:bodyPr/>
          <a:lstStyle/>
          <a:p>
            <a:r>
              <a:rPr lang="en-US" sz="2000" dirty="0"/>
              <a:t>Welcome</a:t>
            </a:r>
          </a:p>
          <a:p>
            <a:r>
              <a:rPr lang="en-US" sz="2000" dirty="0"/>
              <a:t>ESSA Update – Foundation for Excellence in Education</a:t>
            </a:r>
          </a:p>
          <a:p>
            <a:r>
              <a:rPr lang="en-US" sz="2000" dirty="0"/>
              <a:t>State Plan Development Update</a:t>
            </a:r>
          </a:p>
          <a:p>
            <a:r>
              <a:rPr lang="en-US" sz="2000" dirty="0"/>
              <a:t>School Accountability Measures – Research Scorecard</a:t>
            </a:r>
          </a:p>
          <a:p>
            <a:r>
              <a:rPr lang="en-US" sz="2000" dirty="0"/>
              <a:t>Q &amp;A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346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ESSA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160590"/>
            <a:ext cx="7219407" cy="388077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Overview of the Every Student Succeeds Act and Considerations for Selecting Accountability Measures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Claire </a:t>
            </a:r>
            <a:r>
              <a:rPr lang="en-US" sz="2000" dirty="0" err="1"/>
              <a:t>Vorhees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Foundation for Excellence in Education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384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3" y="600891"/>
            <a:ext cx="7532915" cy="1320800"/>
          </a:xfrm>
        </p:spPr>
        <p:txBody>
          <a:bodyPr/>
          <a:lstStyle/>
          <a:p>
            <a:r>
              <a:rPr lang="en-US" dirty="0"/>
              <a:t>Georgia State Development Plan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950" y="1736000"/>
            <a:ext cx="7886700" cy="676274"/>
          </a:xfrm>
        </p:spPr>
        <p:txBody>
          <a:bodyPr>
            <a:noAutofit/>
          </a:bodyPr>
          <a:lstStyle/>
          <a:p>
            <a:r>
              <a:rPr lang="en-US" sz="2400" dirty="0"/>
              <a:t>Charge from Georgia Department of Education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75950" y="2934213"/>
            <a:ext cx="7779479" cy="263056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rgbClr val="70AD47">
                    <a:lumMod val="75000"/>
                  </a:srgbClr>
                </a:solidFill>
              </a:rPr>
              <a:t>THE MISSION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Offering a </a:t>
            </a:r>
            <a:r>
              <a:rPr lang="en-US" b="1" i="1" dirty="0">
                <a:solidFill>
                  <a:prstClr val="black"/>
                </a:solidFill>
              </a:rPr>
              <a:t>holistic education </a:t>
            </a:r>
            <a:r>
              <a:rPr lang="en-US" dirty="0">
                <a:solidFill>
                  <a:prstClr val="black"/>
                </a:solidFill>
              </a:rPr>
              <a:t>to each and every child in the state.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solidFill>
                <a:prstClr val="black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THE VISION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prstClr val="black"/>
                </a:solidFill>
              </a:rPr>
              <a:t>Educating Georgia’s Future </a:t>
            </a:r>
            <a:r>
              <a:rPr lang="en-US" dirty="0">
                <a:solidFill>
                  <a:prstClr val="black"/>
                </a:solidFill>
              </a:rPr>
              <a:t>by graduating students who are ready to learn, ready to live, and ready to lead.</a:t>
            </a:r>
          </a:p>
        </p:txBody>
      </p:sp>
    </p:spTree>
    <p:extLst>
      <p:ext uri="{BB962C8B-B14F-4D97-AF65-F5344CB8AC3E}">
        <p14:creationId xmlns:p14="http://schemas.microsoft.com/office/powerpoint/2010/main" val="128747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3" y="600891"/>
            <a:ext cx="7532915" cy="1320800"/>
          </a:xfrm>
        </p:spPr>
        <p:txBody>
          <a:bodyPr/>
          <a:lstStyle/>
          <a:p>
            <a:r>
              <a:rPr lang="en-US" dirty="0"/>
              <a:t>Georgia State Development Plan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950" y="1736000"/>
            <a:ext cx="7886700" cy="676274"/>
          </a:xfrm>
        </p:spPr>
        <p:txBody>
          <a:bodyPr>
            <a:noAutofit/>
          </a:bodyPr>
          <a:lstStyle/>
          <a:p>
            <a:r>
              <a:rPr lang="en-US" sz="2400" dirty="0"/>
              <a:t>Charge from Georgia Department of Education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2843" y="259198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DEFINING A NEW READINESS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b="1" dirty="0"/>
              <a:t>Early grades: </a:t>
            </a:r>
            <a:r>
              <a:rPr lang="en-US" dirty="0"/>
              <a:t>Foundational skills and concepts</a:t>
            </a:r>
          </a:p>
          <a:p>
            <a:r>
              <a:rPr lang="en-US" b="1" dirty="0"/>
              <a:t>Later grades: </a:t>
            </a:r>
            <a:r>
              <a:rPr lang="en-US" dirty="0"/>
              <a:t>Multiple paths to succeed by expanding opportunities and personalizing learning</a:t>
            </a:r>
          </a:p>
          <a:p>
            <a:r>
              <a:rPr lang="en-US" b="1" dirty="0"/>
              <a:t>Graduates</a:t>
            </a:r>
            <a:r>
              <a:rPr lang="en-US" dirty="0"/>
              <a:t> are college and/or career ready</a:t>
            </a:r>
          </a:p>
          <a:p>
            <a:r>
              <a:rPr lang="en-US" b="1" dirty="0"/>
              <a:t>Life-long Learning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49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3" y="600891"/>
            <a:ext cx="7532915" cy="1320800"/>
          </a:xfrm>
        </p:spPr>
        <p:txBody>
          <a:bodyPr/>
          <a:lstStyle/>
          <a:p>
            <a:r>
              <a:rPr lang="en-US" dirty="0"/>
              <a:t>Georgia State Development Plan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052" y="1499418"/>
            <a:ext cx="8406496" cy="676274"/>
          </a:xfrm>
        </p:spPr>
        <p:txBody>
          <a:bodyPr>
            <a:noAutofit/>
          </a:bodyPr>
          <a:lstStyle/>
          <a:p>
            <a:r>
              <a:rPr lang="en-US" sz="2400" dirty="0"/>
              <a:t>Planning Committees and Stakeholder Feedback Sessions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state created </a:t>
            </a:r>
            <a:r>
              <a:rPr lang="en-US" b="1" dirty="0">
                <a:solidFill>
                  <a:schemeClr val="tx1"/>
                </a:solidFill>
              </a:rPr>
              <a:t>six working committees </a:t>
            </a:r>
            <a:r>
              <a:rPr lang="en-US" dirty="0">
                <a:solidFill>
                  <a:schemeClr val="tx1"/>
                </a:solidFill>
              </a:rPr>
              <a:t>organized around key ESSA topics: accountability, assessment, educators and leader development, the whole child and school improvement, communication.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dirty="0">
                <a:solidFill>
                  <a:schemeClr val="tx1"/>
                </a:solidFill>
              </a:rPr>
              <a:t>Working committees designed feedback questions for statewide stakeholder feedback sessions and are </a:t>
            </a:r>
            <a:r>
              <a:rPr lang="en-US" b="1" dirty="0">
                <a:solidFill>
                  <a:schemeClr val="tx1"/>
                </a:solidFill>
              </a:rPr>
              <a:t>using the feedback to help draft Georgia’s ESSA plan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Eight feedback sessions </a:t>
            </a:r>
            <a:r>
              <a:rPr lang="en-US" dirty="0">
                <a:solidFill>
                  <a:schemeClr val="tx1"/>
                </a:solidFill>
              </a:rPr>
              <a:t>were conducted in counties across the state. </a:t>
            </a:r>
          </a:p>
          <a:p>
            <a:pPr lvl="2"/>
            <a:r>
              <a:rPr lang="en-US" dirty="0">
                <a:solidFill>
                  <a:schemeClr val="tx1"/>
                </a:solidFill>
              </a:rPr>
              <a:t>Participants gave written &amp; oral feedback</a:t>
            </a:r>
          </a:p>
          <a:p>
            <a:pPr lvl="2"/>
            <a:r>
              <a:rPr lang="en-US" dirty="0" err="1">
                <a:solidFill>
                  <a:schemeClr val="tx1"/>
                </a:solidFill>
              </a:rPr>
              <a:t>GaDOE</a:t>
            </a:r>
            <a:r>
              <a:rPr lang="en-US" dirty="0">
                <a:solidFill>
                  <a:schemeClr val="tx1"/>
                </a:solidFill>
              </a:rPr>
              <a:t> staff took notes and collect survey information</a:t>
            </a:r>
          </a:p>
          <a:p>
            <a:pPr marL="914400" lvl="2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b="1" dirty="0">
                <a:solidFill>
                  <a:schemeClr val="tx1"/>
                </a:solidFill>
              </a:rPr>
              <a:t>Additional feedback was collected through an online survey</a:t>
            </a:r>
            <a:r>
              <a:rPr lang="en-US" dirty="0">
                <a:solidFill>
                  <a:schemeClr val="tx1"/>
                </a:solidFill>
              </a:rPr>
              <a:t> posted on </a:t>
            </a:r>
            <a:r>
              <a:rPr lang="en-US" dirty="0" err="1">
                <a:solidFill>
                  <a:schemeClr val="tx1"/>
                </a:solidFill>
              </a:rPr>
              <a:t>GaDOE’s</a:t>
            </a:r>
            <a:r>
              <a:rPr lang="en-US" dirty="0">
                <a:solidFill>
                  <a:schemeClr val="tx1"/>
                </a:solidFill>
              </a:rPr>
              <a:t> website (</a:t>
            </a:r>
            <a:r>
              <a:rPr lang="en-US" dirty="0">
                <a:solidFill>
                  <a:schemeClr val="tx1"/>
                </a:solidFill>
                <a:hlinkClick r:id="rId2"/>
              </a:rPr>
              <a:t>www.gadoe.org/essa</a:t>
            </a:r>
            <a:r>
              <a:rPr lang="en-US" dirty="0">
                <a:solidFill>
                  <a:schemeClr val="tx1"/>
                </a:solidFill>
              </a:rPr>
              <a:t>)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843" y="600891"/>
            <a:ext cx="7532915" cy="1320800"/>
          </a:xfrm>
        </p:spPr>
        <p:txBody>
          <a:bodyPr/>
          <a:lstStyle/>
          <a:p>
            <a:r>
              <a:rPr lang="en-US" dirty="0"/>
              <a:t>Georgia State Development Plan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6052" y="1583554"/>
            <a:ext cx="8406496" cy="676274"/>
          </a:xfrm>
        </p:spPr>
        <p:txBody>
          <a:bodyPr>
            <a:noAutofit/>
          </a:bodyPr>
          <a:lstStyle/>
          <a:p>
            <a:r>
              <a:rPr lang="en-US" sz="2400" dirty="0"/>
              <a:t>Accountability Committee </a:t>
            </a:r>
          </a:p>
          <a:p>
            <a:pPr lvl="2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1232" y="2259828"/>
            <a:ext cx="7886700" cy="34067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Represent school performance in a public-friendly manner</a:t>
            </a:r>
          </a:p>
          <a:p>
            <a:r>
              <a:rPr lang="en-US"/>
              <a:t>Timely and relevant data for districts and schools</a:t>
            </a:r>
          </a:p>
          <a:p>
            <a:r>
              <a:rPr lang="en-US"/>
              <a:t>Streamline the process</a:t>
            </a:r>
          </a:p>
          <a:p>
            <a:r>
              <a:rPr lang="en-US"/>
              <a:t>Helps drive school improvement efforts</a:t>
            </a:r>
          </a:p>
          <a:p>
            <a:r>
              <a:rPr lang="en-US"/>
              <a:t>Paints a truer picture of a school’s performance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92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Analysis of Georgia’s Current Accountability System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2214" y="2034631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College and Career Ready Performance Index</a:t>
            </a:r>
            <a:endParaRPr lang="en-US" dirty="0"/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Validity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 -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well the indicator measures what it is purporting to measure</a:t>
            </a:r>
          </a:p>
          <a:p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Utility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–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How well indicator predicts future college and career readiness</a:t>
            </a:r>
          </a:p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Green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High level of confidence of validity and utility</a:t>
            </a: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Yellow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Moderate levels of validity an utility, but further research is needed to ensure reliability</a:t>
            </a:r>
          </a:p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Red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–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Validity and reliability have not been proven</a:t>
            </a:r>
          </a:p>
          <a:p>
            <a:r>
              <a:rPr lang="en-US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Not final recommendations on if an indicator should be included or not. Purpose is to help inform the discussion.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776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1886" y="2857380"/>
            <a:ext cx="6341359" cy="1646302"/>
          </a:xfrm>
        </p:spPr>
        <p:txBody>
          <a:bodyPr/>
          <a:lstStyle/>
          <a:p>
            <a:pPr algn="ctr"/>
            <a:r>
              <a:rPr lang="en-US" dirty="0"/>
              <a:t>Q &amp; A</a:t>
            </a:r>
            <a:br>
              <a:rPr lang="en-US" dirty="0"/>
            </a:br>
            <a:br>
              <a:rPr lang="en-US" dirty="0"/>
            </a:br>
            <a:r>
              <a:rPr lang="en-US" dirty="0"/>
              <a:t>Discussion</a:t>
            </a:r>
          </a:p>
        </p:txBody>
      </p:sp>
      <p:pic>
        <p:nvPicPr>
          <p:cNvPr id="1026" name="Picture 2" descr="http://betterstandards4georgia.com/wp-content/uploads/2014/01/bsbg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07" y="6048784"/>
            <a:ext cx="2524125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06093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223</TotalTime>
  <Words>388</Words>
  <Application>Microsoft Office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Georgia’s ESSA Webinar - Updates</vt:lpstr>
      <vt:lpstr>Agenda</vt:lpstr>
      <vt:lpstr>ESSA Update</vt:lpstr>
      <vt:lpstr>Georgia State Development Plan</vt:lpstr>
      <vt:lpstr>Georgia State Development Plan</vt:lpstr>
      <vt:lpstr>Georgia State Development Plan</vt:lpstr>
      <vt:lpstr>Georgia State Development Plan</vt:lpstr>
      <vt:lpstr>Research Analysis of Georgia’s Current Accountability System</vt:lpstr>
      <vt:lpstr>Q &amp; A 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Georgia’s ESSA Webinar - Updates</dc:title>
  <dc:creator>Dana Rickman</dc:creator>
  <cp:lastModifiedBy>Bill Maddox</cp:lastModifiedBy>
  <cp:revision>8</cp:revision>
  <dcterms:created xsi:type="dcterms:W3CDTF">2016-12-05T14:11:19Z</dcterms:created>
  <dcterms:modified xsi:type="dcterms:W3CDTF">2016-12-16T14:02:30Z</dcterms:modified>
</cp:coreProperties>
</file>